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anjari Thin Bold" panose="020B0604020202020204" charset="0"/>
      <p:regular r:id="rId34"/>
    </p:embeddedFont>
    <p:embeddedFont>
      <p:font typeface="Open Sans Light" panose="020B0604020202020204" charset="0"/>
      <p:regular r:id="rId35"/>
    </p:embeddedFont>
    <p:embeddedFont>
      <p:font typeface="Open Sans Light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hyperlink" Target="https://cadunico.dataprev.gov.br/#/consultaSimple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6.svg"/><Relationship Id="rId7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6.sv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36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75.svg"/><Relationship Id="rId3" Type="http://schemas.openxmlformats.org/officeDocument/2006/relationships/image" Target="../media/image16.svg"/><Relationship Id="rId7" Type="http://schemas.openxmlformats.org/officeDocument/2006/relationships/image" Target="../media/image73.svg"/><Relationship Id="rId12" Type="http://schemas.openxmlformats.org/officeDocument/2006/relationships/image" Target="../media/image7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2.svg"/><Relationship Id="rId5" Type="http://schemas.openxmlformats.org/officeDocument/2006/relationships/image" Target="../media/image71.svg"/><Relationship Id="rId10" Type="http://schemas.openxmlformats.org/officeDocument/2006/relationships/image" Target="../media/image1.png"/><Relationship Id="rId4" Type="http://schemas.openxmlformats.org/officeDocument/2006/relationships/image" Target="../media/image70.png"/><Relationship Id="rId9" Type="http://schemas.openxmlformats.org/officeDocument/2006/relationships/image" Target="../media/image5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3" Type="http://schemas.openxmlformats.org/officeDocument/2006/relationships/image" Target="../media/image32.svg"/><Relationship Id="rId7" Type="http://schemas.openxmlformats.org/officeDocument/2006/relationships/image" Target="../media/image80.svg"/><Relationship Id="rId12" Type="http://schemas.openxmlformats.org/officeDocument/2006/relationships/image" Target="../media/image8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svg"/><Relationship Id="rId5" Type="http://schemas.openxmlformats.org/officeDocument/2006/relationships/image" Target="../media/image16.svg"/><Relationship Id="rId15" Type="http://schemas.openxmlformats.org/officeDocument/2006/relationships/image" Target="../media/image88.svg"/><Relationship Id="rId10" Type="http://schemas.openxmlformats.org/officeDocument/2006/relationships/image" Target="../media/image83.png"/><Relationship Id="rId4" Type="http://schemas.openxmlformats.org/officeDocument/2006/relationships/image" Target="../media/image15.png"/><Relationship Id="rId9" Type="http://schemas.openxmlformats.org/officeDocument/2006/relationships/image" Target="../media/image82.svg"/><Relationship Id="rId1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47074" y="-595597"/>
            <a:ext cx="9421568" cy="94215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7259300" y="7200900"/>
            <a:ext cx="4744528" cy="4114800"/>
          </a:xfrm>
          <a:custGeom>
            <a:avLst/>
            <a:gdLst/>
            <a:ahLst/>
            <a:cxnLst/>
            <a:rect l="l" t="t" r="r" b="b"/>
            <a:pathLst>
              <a:path w="4744528" h="4114800">
                <a:moveTo>
                  <a:pt x="4744528" y="0"/>
                </a:moveTo>
                <a:lnTo>
                  <a:pt x="0" y="0"/>
                </a:lnTo>
                <a:lnTo>
                  <a:pt x="0" y="4114800"/>
                </a:lnTo>
                <a:lnTo>
                  <a:pt x="4744528" y="4114800"/>
                </a:lnTo>
                <a:lnTo>
                  <a:pt x="47445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50331" y="-2437680"/>
            <a:ext cx="8027890" cy="11676930"/>
          </a:xfrm>
          <a:custGeom>
            <a:avLst/>
            <a:gdLst/>
            <a:ahLst/>
            <a:cxnLst/>
            <a:rect l="l" t="t" r="r" b="b"/>
            <a:pathLst>
              <a:path w="8027890" h="11676930">
                <a:moveTo>
                  <a:pt x="0" y="0"/>
                </a:moveTo>
                <a:lnTo>
                  <a:pt x="8027890" y="0"/>
                </a:lnTo>
                <a:lnTo>
                  <a:pt x="8027890" y="11676930"/>
                </a:lnTo>
                <a:lnTo>
                  <a:pt x="0" y="11676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45733" y="6977585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3870" y="2496247"/>
            <a:ext cx="8552586" cy="3468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95"/>
              </a:lnSpc>
            </a:pPr>
            <a:r>
              <a:rPr lang="en-US" sz="11413">
                <a:solidFill>
                  <a:srgbClr val="664C25"/>
                </a:solidFill>
                <a:latin typeface="Fredoka One Bold"/>
              </a:rPr>
              <a:t>Operação</a:t>
            </a:r>
          </a:p>
          <a:p>
            <a:pPr>
              <a:lnSpc>
                <a:spcPts val="13695"/>
              </a:lnSpc>
            </a:pPr>
            <a:r>
              <a:rPr lang="en-US" sz="11413">
                <a:solidFill>
                  <a:srgbClr val="664C25"/>
                </a:solidFill>
                <a:latin typeface="Fredoka One Bold"/>
              </a:rPr>
              <a:t>Prato Cheio</a:t>
            </a:r>
          </a:p>
        </p:txBody>
      </p:sp>
      <p:sp>
        <p:nvSpPr>
          <p:cNvPr id="9" name="Freeform 9"/>
          <p:cNvSpPr/>
          <p:nvPr/>
        </p:nvSpPr>
        <p:spPr>
          <a:xfrm rot="-5547088">
            <a:off x="9084028" y="-1214470"/>
            <a:ext cx="3261914" cy="4114800"/>
          </a:xfrm>
          <a:custGeom>
            <a:avLst/>
            <a:gdLst/>
            <a:ahLst/>
            <a:cxnLst/>
            <a:rect l="l" t="t" r="r" b="b"/>
            <a:pathLst>
              <a:path w="3261914" h="4114800">
                <a:moveTo>
                  <a:pt x="0" y="0"/>
                </a:moveTo>
                <a:lnTo>
                  <a:pt x="3261914" y="0"/>
                </a:lnTo>
                <a:lnTo>
                  <a:pt x="3261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33870" y="6104519"/>
            <a:ext cx="8105920" cy="1467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  <a:spcBef>
                <a:spcPct val="0"/>
              </a:spcBef>
            </a:pPr>
            <a:r>
              <a:rPr lang="en-US" sz="4214">
                <a:solidFill>
                  <a:srgbClr val="E56400"/>
                </a:solidFill>
                <a:latin typeface="Fredoka One Bold"/>
              </a:rPr>
              <a:t>Sem desperdício, temos mais qualidade de vida pra todos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3870" y="1238250"/>
            <a:ext cx="5885912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664C25"/>
                </a:solidFill>
                <a:latin typeface="Manjari Bold Bold"/>
              </a:rPr>
              <a:t>Ana Lessa, Iago Rodrigues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664C25"/>
                </a:solidFill>
                <a:latin typeface="Manjari Bold Bold"/>
              </a:rPr>
              <a:t>Rafael de Campos, Nathalia Lima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664C25"/>
              </a:solidFill>
              <a:latin typeface="Manjari Bol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9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25753" y="-4816830"/>
            <a:ext cx="40944222" cy="19316187"/>
            <a:chOff x="0" y="0"/>
            <a:chExt cx="54592296" cy="25754916"/>
          </a:xfrm>
        </p:grpSpPr>
        <p:sp>
          <p:nvSpPr>
            <p:cNvPr id="3" name="Freeform 3"/>
            <p:cNvSpPr/>
            <p:nvPr/>
          </p:nvSpPr>
          <p:spPr>
            <a:xfrm>
              <a:off x="19437076" y="5217202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17779" y="1036323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730735" y="15677796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4797952" y="1552879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669796" y="441797"/>
            <a:ext cx="16996764" cy="9403406"/>
            <a:chOff x="0" y="0"/>
            <a:chExt cx="4380413" cy="24234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80413" cy="2423450"/>
            </a:xfrm>
            <a:custGeom>
              <a:avLst/>
              <a:gdLst/>
              <a:ahLst/>
              <a:cxnLst/>
              <a:rect l="l" t="t" r="r" b="b"/>
              <a:pathLst>
                <a:path w="4380413" h="2423450">
                  <a:moveTo>
                    <a:pt x="4255953" y="2423450"/>
                  </a:moveTo>
                  <a:lnTo>
                    <a:pt x="124460" y="2423450"/>
                  </a:lnTo>
                  <a:cubicBezTo>
                    <a:pt x="55880" y="2423450"/>
                    <a:pt x="0" y="2367569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55953" y="0"/>
                  </a:lnTo>
                  <a:cubicBezTo>
                    <a:pt x="4324533" y="0"/>
                    <a:pt x="4380413" y="55880"/>
                    <a:pt x="4380413" y="124460"/>
                  </a:cubicBezTo>
                  <a:lnTo>
                    <a:pt x="4380413" y="2298990"/>
                  </a:lnTo>
                  <a:cubicBezTo>
                    <a:pt x="4380413" y="2367570"/>
                    <a:pt x="4324533" y="2423450"/>
                    <a:pt x="4255953" y="2423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168955" y="2013237"/>
            <a:ext cx="10316026" cy="1031602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9C8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8810979" y="2013237"/>
            <a:ext cx="11430000" cy="8229600"/>
          </a:xfrm>
          <a:custGeom>
            <a:avLst/>
            <a:gdLst/>
            <a:ahLst/>
            <a:cxnLst/>
            <a:rect l="l" t="t" r="r" b="b"/>
            <a:pathLst>
              <a:path w="11430000" h="8229600">
                <a:moveTo>
                  <a:pt x="11430000" y="0"/>
                </a:moveTo>
                <a:lnTo>
                  <a:pt x="0" y="0"/>
                </a:lnTo>
                <a:lnTo>
                  <a:pt x="0" y="8229600"/>
                </a:lnTo>
                <a:lnTo>
                  <a:pt x="11430000" y="8229600"/>
                </a:lnTo>
                <a:lnTo>
                  <a:pt x="1143000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48108" y="1957448"/>
            <a:ext cx="7882850" cy="5118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57"/>
              </a:lnSpc>
            </a:pPr>
            <a:r>
              <a:rPr lang="en-US" sz="8464">
                <a:solidFill>
                  <a:srgbClr val="906F3F"/>
                </a:solidFill>
                <a:latin typeface="Fredoka One Bold"/>
              </a:rPr>
              <a:t>Nós podemos organizar o projeto contra a fome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8108" y="7085525"/>
            <a:ext cx="6690154" cy="127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7"/>
              </a:lnSpc>
              <a:spcBef>
                <a:spcPct val="0"/>
              </a:spcBef>
            </a:pPr>
            <a:r>
              <a:rPr lang="en-US" sz="3505">
                <a:solidFill>
                  <a:srgbClr val="906F3F"/>
                </a:solidFill>
                <a:latin typeface="Manjari Thin Bold"/>
              </a:rPr>
              <a:t>Tecnologias, Arquitetura e Telas da nossa Solução!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9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25753" y="-4816830"/>
            <a:ext cx="40944222" cy="19316187"/>
            <a:chOff x="0" y="0"/>
            <a:chExt cx="54592296" cy="25754916"/>
          </a:xfrm>
        </p:grpSpPr>
        <p:sp>
          <p:nvSpPr>
            <p:cNvPr id="3" name="Freeform 3"/>
            <p:cNvSpPr/>
            <p:nvPr/>
          </p:nvSpPr>
          <p:spPr>
            <a:xfrm>
              <a:off x="19437076" y="5217202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17779" y="1036323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730735" y="15677796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4797952" y="1552879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45618" y="441797"/>
            <a:ext cx="16996764" cy="9403406"/>
            <a:chOff x="0" y="0"/>
            <a:chExt cx="4380413" cy="24234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80413" cy="2423450"/>
            </a:xfrm>
            <a:custGeom>
              <a:avLst/>
              <a:gdLst/>
              <a:ahLst/>
              <a:cxnLst/>
              <a:rect l="l" t="t" r="r" b="b"/>
              <a:pathLst>
                <a:path w="4380413" h="2423450">
                  <a:moveTo>
                    <a:pt x="4255953" y="2423450"/>
                  </a:moveTo>
                  <a:lnTo>
                    <a:pt x="124460" y="2423450"/>
                  </a:lnTo>
                  <a:cubicBezTo>
                    <a:pt x="55880" y="2423450"/>
                    <a:pt x="0" y="2367569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55953" y="0"/>
                  </a:lnTo>
                  <a:cubicBezTo>
                    <a:pt x="4324533" y="0"/>
                    <a:pt x="4380413" y="55880"/>
                    <a:pt x="4380413" y="124460"/>
                  </a:cubicBezTo>
                  <a:lnTo>
                    <a:pt x="4380413" y="2298990"/>
                  </a:lnTo>
                  <a:cubicBezTo>
                    <a:pt x="4380413" y="2367570"/>
                    <a:pt x="4324533" y="2423450"/>
                    <a:pt x="4255953" y="2423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777795" y="493252"/>
            <a:ext cx="14732410" cy="9300496"/>
          </a:xfrm>
          <a:custGeom>
            <a:avLst/>
            <a:gdLst/>
            <a:ahLst/>
            <a:cxnLst/>
            <a:rect l="l" t="t" r="r" b="b"/>
            <a:pathLst>
              <a:path w="14732410" h="9300496">
                <a:moveTo>
                  <a:pt x="0" y="0"/>
                </a:moveTo>
                <a:lnTo>
                  <a:pt x="14732410" y="0"/>
                </a:lnTo>
                <a:lnTo>
                  <a:pt x="14732410" y="9300496"/>
                </a:lnTo>
                <a:lnTo>
                  <a:pt x="0" y="93004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678815" y="9258300"/>
            <a:ext cx="6609185" cy="878338"/>
            <a:chOff x="0" y="0"/>
            <a:chExt cx="3058019" cy="406400"/>
          </a:xfrm>
        </p:grpSpPr>
        <p:sp>
          <p:nvSpPr>
            <p:cNvPr id="12" name="Freeform 12"/>
            <p:cNvSpPr/>
            <p:nvPr/>
          </p:nvSpPr>
          <p:spPr>
            <a:xfrm>
              <a:off x="203200" y="-326"/>
              <a:ext cx="2651619" cy="407051"/>
            </a:xfrm>
            <a:custGeom>
              <a:avLst/>
              <a:gdLst/>
              <a:ahLst/>
              <a:cxnLst/>
              <a:rect l="l" t="t" r="r" b="b"/>
              <a:pathLst>
                <a:path w="2651619" h="407051">
                  <a:moveTo>
                    <a:pt x="2651619" y="326"/>
                  </a:moveTo>
                  <a:cubicBezTo>
                    <a:pt x="2578806" y="0"/>
                    <a:pt x="2511384" y="38659"/>
                    <a:pt x="2474884" y="101663"/>
                  </a:cubicBezTo>
                  <a:cubicBezTo>
                    <a:pt x="2438383" y="164667"/>
                    <a:pt x="2438383" y="242385"/>
                    <a:pt x="2474884" y="305389"/>
                  </a:cubicBezTo>
                  <a:cubicBezTo>
                    <a:pt x="2511384" y="368393"/>
                    <a:pt x="2578806" y="407052"/>
                    <a:pt x="2651619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016842" y="9442193"/>
            <a:ext cx="5872067" cy="57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5"/>
              </a:lnSpc>
              <a:spcBef>
                <a:spcPct val="0"/>
              </a:spcBef>
            </a:pPr>
            <a:r>
              <a:rPr lang="en-US" sz="3296">
                <a:solidFill>
                  <a:srgbClr val="FFFFFF"/>
                </a:solidFill>
                <a:latin typeface="Manjari Bold Bold"/>
              </a:rPr>
              <a:t>Protótipo Lógico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9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5773" y="-2105948"/>
            <a:ext cx="10226866" cy="102268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64C2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567860" y="2049819"/>
            <a:ext cx="7691440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2"/>
              </a:lnSpc>
            </a:pPr>
            <a:r>
              <a:rPr lang="en-US" sz="8593">
                <a:solidFill>
                  <a:srgbClr val="FFFFFF"/>
                </a:solidFill>
                <a:latin typeface="Fredoka One Bold"/>
              </a:rPr>
              <a:t>As fontes de dados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67860" y="5224051"/>
            <a:ext cx="8053651" cy="383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9"/>
              </a:lnSpc>
            </a:pPr>
            <a:r>
              <a:rPr lang="en-US" sz="3021">
                <a:solidFill>
                  <a:srgbClr val="FFFFFF"/>
                </a:solidFill>
                <a:latin typeface="Manjari Thin Bold"/>
              </a:rPr>
              <a:t>Escolhemos 3 maneiras para puxar nossos dados.</a:t>
            </a:r>
          </a:p>
          <a:p>
            <a:pPr>
              <a:lnSpc>
                <a:spcPts val="4229"/>
              </a:lnSpc>
            </a:pPr>
            <a:r>
              <a:rPr lang="en-US" sz="3021">
                <a:solidFill>
                  <a:srgbClr val="FFFFFF"/>
                </a:solidFill>
                <a:latin typeface="Manjari Thin Bold"/>
              </a:rPr>
              <a:t>As metodologias Web Scrapping (python) e API HTTP Rest são as mais adequadas para esse projeto vir à realidade. </a:t>
            </a:r>
          </a:p>
          <a:p>
            <a:pPr>
              <a:lnSpc>
                <a:spcPts val="4229"/>
              </a:lnSpc>
              <a:spcBef>
                <a:spcPct val="0"/>
              </a:spcBef>
            </a:pPr>
            <a:r>
              <a:rPr lang="en-US" sz="3021">
                <a:solidFill>
                  <a:srgbClr val="FFFFFF"/>
                </a:solidFill>
                <a:latin typeface="Manjari Thin Bold"/>
              </a:rPr>
              <a:t>Trazemos destaque para a API Leanpath (que calcula e controla o disperdício de alimentos).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00748" y="441797"/>
            <a:ext cx="3901960" cy="9403406"/>
            <a:chOff x="0" y="0"/>
            <a:chExt cx="1005615" cy="24234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05615" cy="2423450"/>
            </a:xfrm>
            <a:custGeom>
              <a:avLst/>
              <a:gdLst/>
              <a:ahLst/>
              <a:cxnLst/>
              <a:rect l="l" t="t" r="r" b="b"/>
              <a:pathLst>
                <a:path w="1005615" h="2423450">
                  <a:moveTo>
                    <a:pt x="881155" y="2423450"/>
                  </a:moveTo>
                  <a:lnTo>
                    <a:pt x="124460" y="2423450"/>
                  </a:lnTo>
                  <a:cubicBezTo>
                    <a:pt x="55880" y="2423450"/>
                    <a:pt x="0" y="2367569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81155" y="0"/>
                  </a:lnTo>
                  <a:cubicBezTo>
                    <a:pt x="949735" y="0"/>
                    <a:pt x="1005615" y="55880"/>
                    <a:pt x="1005615" y="124460"/>
                  </a:cubicBezTo>
                  <a:lnTo>
                    <a:pt x="1005615" y="2298990"/>
                  </a:lnTo>
                  <a:cubicBezTo>
                    <a:pt x="1005615" y="2367570"/>
                    <a:pt x="949735" y="2423450"/>
                    <a:pt x="881155" y="2423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885055" y="544706"/>
            <a:ext cx="2769783" cy="9300496"/>
          </a:xfrm>
          <a:custGeom>
            <a:avLst/>
            <a:gdLst/>
            <a:ahLst/>
            <a:cxnLst/>
            <a:rect l="l" t="t" r="r" b="b"/>
            <a:pathLst>
              <a:path w="2769783" h="9300496">
                <a:moveTo>
                  <a:pt x="0" y="0"/>
                </a:moveTo>
                <a:lnTo>
                  <a:pt x="2769783" y="0"/>
                </a:lnTo>
                <a:lnTo>
                  <a:pt x="2769783" y="9300497"/>
                </a:lnTo>
                <a:lnTo>
                  <a:pt x="0" y="93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31897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4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38777" y="-1060599"/>
            <a:ext cx="15911598" cy="14300267"/>
            <a:chOff x="0" y="0"/>
            <a:chExt cx="21215465" cy="19067023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8498769" cy="9417555"/>
            </a:xfrm>
            <a:custGeom>
              <a:avLst/>
              <a:gdLst/>
              <a:ahLst/>
              <a:cxnLst/>
              <a:rect l="l" t="t" r="r" b="b"/>
              <a:pathLst>
                <a:path w="18498769" h="9417555">
                  <a:moveTo>
                    <a:pt x="0" y="0"/>
                  </a:moveTo>
                  <a:lnTo>
                    <a:pt x="18498769" y="0"/>
                  </a:lnTo>
                  <a:lnTo>
                    <a:pt x="18498769" y="9417555"/>
                  </a:lnTo>
                  <a:lnTo>
                    <a:pt x="0" y="9417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2716696" y="9649468"/>
              <a:ext cx="18498769" cy="9417555"/>
            </a:xfrm>
            <a:custGeom>
              <a:avLst/>
              <a:gdLst/>
              <a:ahLst/>
              <a:cxnLst/>
              <a:rect l="l" t="t" r="r" b="b"/>
              <a:pathLst>
                <a:path w="18498769" h="9417555">
                  <a:moveTo>
                    <a:pt x="0" y="0"/>
                  </a:moveTo>
                  <a:lnTo>
                    <a:pt x="18498769" y="0"/>
                  </a:lnTo>
                  <a:lnTo>
                    <a:pt x="18498769" y="9417555"/>
                  </a:lnTo>
                  <a:lnTo>
                    <a:pt x="0" y="9417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10800000">
            <a:off x="-3268201" y="-886664"/>
            <a:ext cx="13874077" cy="7063166"/>
          </a:xfrm>
          <a:custGeom>
            <a:avLst/>
            <a:gdLst/>
            <a:ahLst/>
            <a:cxnLst/>
            <a:rect l="l" t="t" r="r" b="b"/>
            <a:pathLst>
              <a:path w="13874077" h="7063166">
                <a:moveTo>
                  <a:pt x="0" y="0"/>
                </a:moveTo>
                <a:lnTo>
                  <a:pt x="13874077" y="0"/>
                </a:lnTo>
                <a:lnTo>
                  <a:pt x="13874077" y="7063166"/>
                </a:lnTo>
                <a:lnTo>
                  <a:pt x="0" y="706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987288" y="3298440"/>
            <a:ext cx="3363098" cy="6166620"/>
            <a:chOff x="0" y="0"/>
            <a:chExt cx="4484130" cy="8222160"/>
          </a:xfrm>
        </p:grpSpPr>
        <p:grpSp>
          <p:nvGrpSpPr>
            <p:cNvPr id="7" name="Group 7"/>
            <p:cNvGrpSpPr/>
            <p:nvPr/>
          </p:nvGrpSpPr>
          <p:grpSpPr>
            <a:xfrm>
              <a:off x="127000" y="0"/>
              <a:ext cx="4357130" cy="8222160"/>
              <a:chOff x="0" y="0"/>
              <a:chExt cx="766193" cy="14458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66193" cy="144585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144585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1325025"/>
                    </a:lnTo>
                    <a:cubicBezTo>
                      <a:pt x="766193" y="1357070"/>
                      <a:pt x="753463" y="1387802"/>
                      <a:pt x="730804" y="1410461"/>
                    </a:cubicBezTo>
                    <a:cubicBezTo>
                      <a:pt x="708145" y="1433121"/>
                      <a:pt x="677412" y="1445850"/>
                      <a:pt x="645368" y="1445850"/>
                    </a:cubicBezTo>
                    <a:lnTo>
                      <a:pt x="120825" y="1445850"/>
                    </a:lnTo>
                    <a:cubicBezTo>
                      <a:pt x="88780" y="1445850"/>
                      <a:pt x="58048" y="1433121"/>
                      <a:pt x="35389" y="1410461"/>
                    </a:cubicBezTo>
                    <a:cubicBezTo>
                      <a:pt x="12730" y="1387802"/>
                      <a:pt x="0" y="1357070"/>
                      <a:pt x="0" y="132502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292F33">
                  <a:alpha val="9804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3498263"/>
              <a:ext cx="4357130" cy="4622174"/>
              <a:chOff x="0" y="0"/>
              <a:chExt cx="766193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F3E9D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4357130" cy="4622174"/>
              <a:chOff x="0" y="0"/>
              <a:chExt cx="766193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B19C83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607754" y="5284438"/>
              <a:ext cx="3395622" cy="805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422304"/>
                  </a:solidFill>
                  <a:latin typeface="Open Sans Light"/>
                </a:rPr>
                <a:t>https://www.loja.serpro.gov.br/consultarenda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07754" y="1795466"/>
              <a:ext cx="3395622" cy="1074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51443E"/>
                  </a:solidFill>
                  <a:latin typeface="Open Sans Light Bold"/>
                </a:rPr>
                <a:t>Renda Bruta Familiar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639919" y="3298440"/>
            <a:ext cx="3363098" cy="6166620"/>
            <a:chOff x="0" y="0"/>
            <a:chExt cx="4484130" cy="8222160"/>
          </a:xfrm>
        </p:grpSpPr>
        <p:grpSp>
          <p:nvGrpSpPr>
            <p:cNvPr id="19" name="Group 19"/>
            <p:cNvGrpSpPr/>
            <p:nvPr/>
          </p:nvGrpSpPr>
          <p:grpSpPr>
            <a:xfrm>
              <a:off x="127000" y="0"/>
              <a:ext cx="4357130" cy="8222160"/>
              <a:chOff x="0" y="0"/>
              <a:chExt cx="766193" cy="14458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66193" cy="144585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144585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1325025"/>
                    </a:lnTo>
                    <a:cubicBezTo>
                      <a:pt x="766193" y="1357070"/>
                      <a:pt x="753463" y="1387802"/>
                      <a:pt x="730804" y="1410461"/>
                    </a:cubicBezTo>
                    <a:cubicBezTo>
                      <a:pt x="708145" y="1433121"/>
                      <a:pt x="677412" y="1445850"/>
                      <a:pt x="645368" y="1445850"/>
                    </a:cubicBezTo>
                    <a:lnTo>
                      <a:pt x="120825" y="1445850"/>
                    </a:lnTo>
                    <a:cubicBezTo>
                      <a:pt x="88780" y="1445850"/>
                      <a:pt x="58048" y="1433121"/>
                      <a:pt x="35389" y="1410461"/>
                    </a:cubicBezTo>
                    <a:cubicBezTo>
                      <a:pt x="12730" y="1387802"/>
                      <a:pt x="0" y="1357070"/>
                      <a:pt x="0" y="132502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292F33">
                  <a:alpha val="9804"/>
                </a:srgbClr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3498263"/>
              <a:ext cx="4357130" cy="4622174"/>
              <a:chOff x="0" y="0"/>
              <a:chExt cx="766193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F3E9DC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4357130" cy="4622174"/>
              <a:chOff x="0" y="0"/>
              <a:chExt cx="766193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B19C83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607754" y="5284438"/>
              <a:ext cx="3395622" cy="805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422304"/>
                  </a:solidFill>
                  <a:latin typeface="Open Sans Light"/>
                </a:rPr>
                <a:t>https://www.loja.serpro.gov.br/consultacpf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07754" y="1795466"/>
              <a:ext cx="3395622" cy="515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51443E"/>
                  </a:solidFill>
                  <a:latin typeface="Open Sans Light Bold"/>
                </a:rPr>
                <a:t>CPF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937614" y="3298440"/>
            <a:ext cx="3363098" cy="6166620"/>
            <a:chOff x="0" y="0"/>
            <a:chExt cx="4484130" cy="8222160"/>
          </a:xfrm>
        </p:grpSpPr>
        <p:grpSp>
          <p:nvGrpSpPr>
            <p:cNvPr id="31" name="Group 31"/>
            <p:cNvGrpSpPr/>
            <p:nvPr/>
          </p:nvGrpSpPr>
          <p:grpSpPr>
            <a:xfrm>
              <a:off x="127000" y="0"/>
              <a:ext cx="4357130" cy="8222160"/>
              <a:chOff x="0" y="0"/>
              <a:chExt cx="766193" cy="144585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766193" cy="144585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144585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1325025"/>
                    </a:lnTo>
                    <a:cubicBezTo>
                      <a:pt x="766193" y="1357070"/>
                      <a:pt x="753463" y="1387802"/>
                      <a:pt x="730804" y="1410461"/>
                    </a:cubicBezTo>
                    <a:cubicBezTo>
                      <a:pt x="708145" y="1433121"/>
                      <a:pt x="677412" y="1445850"/>
                      <a:pt x="645368" y="1445850"/>
                    </a:cubicBezTo>
                    <a:lnTo>
                      <a:pt x="120825" y="1445850"/>
                    </a:lnTo>
                    <a:cubicBezTo>
                      <a:pt x="88780" y="1445850"/>
                      <a:pt x="58048" y="1433121"/>
                      <a:pt x="35389" y="1410461"/>
                    </a:cubicBezTo>
                    <a:cubicBezTo>
                      <a:pt x="12730" y="1387802"/>
                      <a:pt x="0" y="1357070"/>
                      <a:pt x="0" y="132502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292F33">
                  <a:alpha val="9804"/>
                </a:srgbClr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3498263"/>
              <a:ext cx="4357130" cy="4622174"/>
              <a:chOff x="0" y="0"/>
              <a:chExt cx="766193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F3E9DC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0" y="0"/>
              <a:ext cx="4357130" cy="4622174"/>
              <a:chOff x="0" y="0"/>
              <a:chExt cx="766193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B19C83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607754" y="5284438"/>
              <a:ext cx="3395622" cy="805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422304"/>
                  </a:solidFill>
                  <a:latin typeface="Open Sans Light"/>
                </a:rPr>
                <a:t>https://infosimples.com/consultas/correios-cep/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607754" y="1795466"/>
              <a:ext cx="3395622" cy="515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51443E"/>
                  </a:solidFill>
                  <a:latin typeface="Open Sans Light Bold"/>
                </a:rPr>
                <a:t>Endereço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288766" y="3298440"/>
            <a:ext cx="3363098" cy="6166620"/>
            <a:chOff x="0" y="0"/>
            <a:chExt cx="4484130" cy="8222160"/>
          </a:xfrm>
        </p:grpSpPr>
        <p:grpSp>
          <p:nvGrpSpPr>
            <p:cNvPr id="43" name="Group 43"/>
            <p:cNvGrpSpPr/>
            <p:nvPr/>
          </p:nvGrpSpPr>
          <p:grpSpPr>
            <a:xfrm>
              <a:off x="127000" y="0"/>
              <a:ext cx="4357130" cy="8222160"/>
              <a:chOff x="0" y="0"/>
              <a:chExt cx="766193" cy="144585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766193" cy="144585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144585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1325025"/>
                    </a:lnTo>
                    <a:cubicBezTo>
                      <a:pt x="766193" y="1357070"/>
                      <a:pt x="753463" y="1387802"/>
                      <a:pt x="730804" y="1410461"/>
                    </a:cubicBezTo>
                    <a:cubicBezTo>
                      <a:pt x="708145" y="1433121"/>
                      <a:pt x="677412" y="1445850"/>
                      <a:pt x="645368" y="1445850"/>
                    </a:cubicBezTo>
                    <a:lnTo>
                      <a:pt x="120825" y="1445850"/>
                    </a:lnTo>
                    <a:cubicBezTo>
                      <a:pt x="88780" y="1445850"/>
                      <a:pt x="58048" y="1433121"/>
                      <a:pt x="35389" y="1410461"/>
                    </a:cubicBezTo>
                    <a:cubicBezTo>
                      <a:pt x="12730" y="1387802"/>
                      <a:pt x="0" y="1357070"/>
                      <a:pt x="0" y="132502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292F33">
                  <a:alpha val="9804"/>
                </a:srgbClr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3498263"/>
              <a:ext cx="4357130" cy="4622174"/>
              <a:chOff x="0" y="0"/>
              <a:chExt cx="766193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F3E9DC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0" y="0"/>
              <a:ext cx="4357130" cy="4622174"/>
              <a:chOff x="0" y="0"/>
              <a:chExt cx="766193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B19C83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52" name="TextBox 52"/>
            <p:cNvSpPr txBox="1"/>
            <p:nvPr/>
          </p:nvSpPr>
          <p:spPr>
            <a:xfrm>
              <a:off x="607754" y="5284438"/>
              <a:ext cx="3395622" cy="1224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422304"/>
                  </a:solidFill>
                  <a:latin typeface="Open Sans Light"/>
                </a:rPr>
                <a:t>https://www.gov.br/conecta/catalogo/apis/cadunico-servicos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607754" y="1795466"/>
              <a:ext cx="3395622" cy="515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51443E"/>
                  </a:solidFill>
                  <a:latin typeface="Open Sans Light Bold"/>
                </a:rPr>
                <a:t>Cadastro Único</a:t>
              </a:r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028700" y="449296"/>
            <a:ext cx="17631548" cy="107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6"/>
              </a:lnSpc>
            </a:pPr>
            <a:r>
              <a:rPr lang="en-US" sz="7071">
                <a:solidFill>
                  <a:srgbClr val="FFFFFF"/>
                </a:solidFill>
                <a:latin typeface="Fredoka One Bold"/>
              </a:rPr>
              <a:t>Para identificar beneficiários</a:t>
            </a:r>
          </a:p>
        </p:txBody>
      </p:sp>
      <p:sp>
        <p:nvSpPr>
          <p:cNvPr id="55" name="Freeform 55"/>
          <p:cNvSpPr/>
          <p:nvPr/>
        </p:nvSpPr>
        <p:spPr>
          <a:xfrm rot="-3807211">
            <a:off x="16316415" y="-865848"/>
            <a:ext cx="3943170" cy="5673626"/>
          </a:xfrm>
          <a:custGeom>
            <a:avLst/>
            <a:gdLst/>
            <a:ahLst/>
            <a:cxnLst/>
            <a:rect l="l" t="t" r="r" b="b"/>
            <a:pathLst>
              <a:path w="3943170" h="5673626">
                <a:moveTo>
                  <a:pt x="0" y="0"/>
                </a:moveTo>
                <a:lnTo>
                  <a:pt x="3943170" y="0"/>
                </a:lnTo>
                <a:lnTo>
                  <a:pt x="3943170" y="5673626"/>
                </a:lnTo>
                <a:lnTo>
                  <a:pt x="0" y="5673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4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38777" y="-1060599"/>
            <a:ext cx="15911598" cy="14300267"/>
            <a:chOff x="0" y="0"/>
            <a:chExt cx="21215465" cy="19067023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8498769" cy="9417555"/>
            </a:xfrm>
            <a:custGeom>
              <a:avLst/>
              <a:gdLst/>
              <a:ahLst/>
              <a:cxnLst/>
              <a:rect l="l" t="t" r="r" b="b"/>
              <a:pathLst>
                <a:path w="18498769" h="9417555">
                  <a:moveTo>
                    <a:pt x="0" y="0"/>
                  </a:moveTo>
                  <a:lnTo>
                    <a:pt x="18498769" y="0"/>
                  </a:lnTo>
                  <a:lnTo>
                    <a:pt x="18498769" y="9417555"/>
                  </a:lnTo>
                  <a:lnTo>
                    <a:pt x="0" y="9417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2716696" y="9649468"/>
              <a:ext cx="18498769" cy="9417555"/>
            </a:xfrm>
            <a:custGeom>
              <a:avLst/>
              <a:gdLst/>
              <a:ahLst/>
              <a:cxnLst/>
              <a:rect l="l" t="t" r="r" b="b"/>
              <a:pathLst>
                <a:path w="18498769" h="9417555">
                  <a:moveTo>
                    <a:pt x="0" y="0"/>
                  </a:moveTo>
                  <a:lnTo>
                    <a:pt x="18498769" y="0"/>
                  </a:lnTo>
                  <a:lnTo>
                    <a:pt x="18498769" y="9417555"/>
                  </a:lnTo>
                  <a:lnTo>
                    <a:pt x="0" y="94175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10800000">
            <a:off x="-3268201" y="-886664"/>
            <a:ext cx="13874077" cy="7063166"/>
          </a:xfrm>
          <a:custGeom>
            <a:avLst/>
            <a:gdLst/>
            <a:ahLst/>
            <a:cxnLst/>
            <a:rect l="l" t="t" r="r" b="b"/>
            <a:pathLst>
              <a:path w="13874077" h="7063166">
                <a:moveTo>
                  <a:pt x="0" y="0"/>
                </a:moveTo>
                <a:lnTo>
                  <a:pt x="13874077" y="0"/>
                </a:lnTo>
                <a:lnTo>
                  <a:pt x="13874077" y="7063166"/>
                </a:lnTo>
                <a:lnTo>
                  <a:pt x="0" y="706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49296"/>
            <a:ext cx="10699005" cy="214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6"/>
              </a:lnSpc>
            </a:pPr>
            <a:r>
              <a:rPr lang="en-US" sz="7071">
                <a:solidFill>
                  <a:srgbClr val="FFFFFF"/>
                </a:solidFill>
                <a:latin typeface="Fredoka One Bold"/>
              </a:rPr>
              <a:t>Para identificar projetos e empreendimentos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933700" y="3283693"/>
            <a:ext cx="3363098" cy="6166620"/>
            <a:chOff x="0" y="0"/>
            <a:chExt cx="4484130" cy="8222160"/>
          </a:xfrm>
        </p:grpSpPr>
        <p:grpSp>
          <p:nvGrpSpPr>
            <p:cNvPr id="8" name="Group 8"/>
            <p:cNvGrpSpPr/>
            <p:nvPr/>
          </p:nvGrpSpPr>
          <p:grpSpPr>
            <a:xfrm>
              <a:off x="127000" y="0"/>
              <a:ext cx="4357130" cy="8222160"/>
              <a:chOff x="0" y="0"/>
              <a:chExt cx="766193" cy="144585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766193" cy="144585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144585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1325025"/>
                    </a:lnTo>
                    <a:cubicBezTo>
                      <a:pt x="766193" y="1357070"/>
                      <a:pt x="753463" y="1387802"/>
                      <a:pt x="730804" y="1410461"/>
                    </a:cubicBezTo>
                    <a:cubicBezTo>
                      <a:pt x="708145" y="1433121"/>
                      <a:pt x="677412" y="1445850"/>
                      <a:pt x="645368" y="1445850"/>
                    </a:cubicBezTo>
                    <a:lnTo>
                      <a:pt x="120825" y="1445850"/>
                    </a:lnTo>
                    <a:cubicBezTo>
                      <a:pt x="88780" y="1445850"/>
                      <a:pt x="58048" y="1433121"/>
                      <a:pt x="35389" y="1410461"/>
                    </a:cubicBezTo>
                    <a:cubicBezTo>
                      <a:pt x="12730" y="1387802"/>
                      <a:pt x="0" y="1357070"/>
                      <a:pt x="0" y="132502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292F33">
                  <a:alpha val="9804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3498263"/>
              <a:ext cx="4357130" cy="4622174"/>
              <a:chOff x="0" y="0"/>
              <a:chExt cx="766193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F3E9DC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4357130" cy="4622174"/>
              <a:chOff x="0" y="0"/>
              <a:chExt cx="766193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B19C83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07754" y="5284438"/>
              <a:ext cx="3395622" cy="1644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sz="1799" u="sng">
                  <a:solidFill>
                    <a:srgbClr val="422304"/>
                  </a:solidFill>
                  <a:latin typeface="Open Sans Light"/>
                  <a:hlinkClick r:id="rId4" tooltip="https://cadunico.dataprev.gov.br/#/consultaSimples"/>
                </a:rPr>
                <a:t>https://portaldatransparencia.gov.br/download-de-dados/auxilio-emergencial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07754" y="1795466"/>
              <a:ext cx="3395622" cy="1633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51443E"/>
                  </a:solidFill>
                  <a:latin typeface="Open Sans Light Bold"/>
                </a:rPr>
                <a:t>ONG/ Projeto Social Regularizados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52355" y="3283693"/>
            <a:ext cx="3363098" cy="6166620"/>
            <a:chOff x="0" y="0"/>
            <a:chExt cx="4484130" cy="8222160"/>
          </a:xfrm>
        </p:grpSpPr>
        <p:grpSp>
          <p:nvGrpSpPr>
            <p:cNvPr id="20" name="Group 20"/>
            <p:cNvGrpSpPr/>
            <p:nvPr/>
          </p:nvGrpSpPr>
          <p:grpSpPr>
            <a:xfrm>
              <a:off x="127000" y="0"/>
              <a:ext cx="4357130" cy="8222160"/>
              <a:chOff x="0" y="0"/>
              <a:chExt cx="766193" cy="144585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66193" cy="144585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144585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1325025"/>
                    </a:lnTo>
                    <a:cubicBezTo>
                      <a:pt x="766193" y="1357070"/>
                      <a:pt x="753463" y="1387802"/>
                      <a:pt x="730804" y="1410461"/>
                    </a:cubicBezTo>
                    <a:cubicBezTo>
                      <a:pt x="708145" y="1433121"/>
                      <a:pt x="677412" y="1445850"/>
                      <a:pt x="645368" y="1445850"/>
                    </a:cubicBezTo>
                    <a:lnTo>
                      <a:pt x="120825" y="1445850"/>
                    </a:lnTo>
                    <a:cubicBezTo>
                      <a:pt x="88780" y="1445850"/>
                      <a:pt x="58048" y="1433121"/>
                      <a:pt x="35389" y="1410461"/>
                    </a:cubicBezTo>
                    <a:cubicBezTo>
                      <a:pt x="12730" y="1387802"/>
                      <a:pt x="0" y="1357070"/>
                      <a:pt x="0" y="132502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292F33">
                  <a:alpha val="9804"/>
                </a:srgbClr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3498263"/>
              <a:ext cx="4357130" cy="4622174"/>
              <a:chOff x="0" y="0"/>
              <a:chExt cx="766193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F3E9DC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0"/>
              <a:ext cx="4357130" cy="4622174"/>
              <a:chOff x="0" y="0"/>
              <a:chExt cx="766193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B19C83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607754" y="5284438"/>
              <a:ext cx="3395622" cy="805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sz="1799" u="sng">
                  <a:solidFill>
                    <a:srgbClr val="422304"/>
                  </a:solidFill>
                  <a:latin typeface="Open Sans Light"/>
                </a:rPr>
                <a:t>https://www.loja.serpro.gov.br/consultacnpj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607754" y="1795466"/>
              <a:ext cx="3395622" cy="515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51443E"/>
                  </a:solidFill>
                  <a:latin typeface="Open Sans Light Bold"/>
                </a:rPr>
                <a:t>CNPJ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520789" y="3283693"/>
            <a:ext cx="3363098" cy="6166620"/>
            <a:chOff x="0" y="0"/>
            <a:chExt cx="4484130" cy="8222160"/>
          </a:xfrm>
        </p:grpSpPr>
        <p:grpSp>
          <p:nvGrpSpPr>
            <p:cNvPr id="32" name="Group 32"/>
            <p:cNvGrpSpPr/>
            <p:nvPr/>
          </p:nvGrpSpPr>
          <p:grpSpPr>
            <a:xfrm>
              <a:off x="127000" y="0"/>
              <a:ext cx="4357130" cy="8222160"/>
              <a:chOff x="0" y="0"/>
              <a:chExt cx="766193" cy="144585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66193" cy="144585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144585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1325025"/>
                    </a:lnTo>
                    <a:cubicBezTo>
                      <a:pt x="766193" y="1357070"/>
                      <a:pt x="753463" y="1387802"/>
                      <a:pt x="730804" y="1410461"/>
                    </a:cubicBezTo>
                    <a:cubicBezTo>
                      <a:pt x="708145" y="1433121"/>
                      <a:pt x="677412" y="1445850"/>
                      <a:pt x="645368" y="1445850"/>
                    </a:cubicBezTo>
                    <a:lnTo>
                      <a:pt x="120825" y="1445850"/>
                    </a:lnTo>
                    <a:cubicBezTo>
                      <a:pt x="88780" y="1445850"/>
                      <a:pt x="58048" y="1433121"/>
                      <a:pt x="35389" y="1410461"/>
                    </a:cubicBezTo>
                    <a:cubicBezTo>
                      <a:pt x="12730" y="1387802"/>
                      <a:pt x="0" y="1357070"/>
                      <a:pt x="0" y="132502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292F33">
                  <a:alpha val="9804"/>
                </a:srgbClr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3498263"/>
              <a:ext cx="4357130" cy="4622174"/>
              <a:chOff x="0" y="0"/>
              <a:chExt cx="766193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F3E9DC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0" y="0"/>
              <a:ext cx="4357130" cy="4622174"/>
              <a:chOff x="0" y="0"/>
              <a:chExt cx="766193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76619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66193" h="812800">
                    <a:moveTo>
                      <a:pt x="120825" y="0"/>
                    </a:moveTo>
                    <a:lnTo>
                      <a:pt x="645368" y="0"/>
                    </a:lnTo>
                    <a:cubicBezTo>
                      <a:pt x="677412" y="0"/>
                      <a:pt x="708145" y="12730"/>
                      <a:pt x="730804" y="35389"/>
                    </a:cubicBezTo>
                    <a:cubicBezTo>
                      <a:pt x="753463" y="58048"/>
                      <a:pt x="766193" y="88780"/>
                      <a:pt x="766193" y="120825"/>
                    </a:cubicBezTo>
                    <a:lnTo>
                      <a:pt x="766193" y="691975"/>
                    </a:lnTo>
                    <a:cubicBezTo>
                      <a:pt x="766193" y="724020"/>
                      <a:pt x="753463" y="754752"/>
                      <a:pt x="730804" y="777411"/>
                    </a:cubicBezTo>
                    <a:cubicBezTo>
                      <a:pt x="708145" y="800070"/>
                      <a:pt x="677412" y="812800"/>
                      <a:pt x="645368" y="812800"/>
                    </a:cubicBezTo>
                    <a:lnTo>
                      <a:pt x="120825" y="812800"/>
                    </a:lnTo>
                    <a:cubicBezTo>
                      <a:pt x="88780" y="812800"/>
                      <a:pt x="58048" y="800070"/>
                      <a:pt x="35389" y="777411"/>
                    </a:cubicBezTo>
                    <a:cubicBezTo>
                      <a:pt x="12730" y="754752"/>
                      <a:pt x="0" y="724020"/>
                      <a:pt x="0" y="691975"/>
                    </a:cubicBezTo>
                    <a:lnTo>
                      <a:pt x="0" y="120825"/>
                    </a:lnTo>
                    <a:cubicBezTo>
                      <a:pt x="0" y="88780"/>
                      <a:pt x="12730" y="58048"/>
                      <a:pt x="35389" y="35389"/>
                    </a:cubicBezTo>
                    <a:cubicBezTo>
                      <a:pt x="58048" y="12730"/>
                      <a:pt x="88780" y="0"/>
                      <a:pt x="120825" y="0"/>
                    </a:cubicBezTo>
                    <a:close/>
                  </a:path>
                </a:pathLst>
              </a:custGeom>
              <a:solidFill>
                <a:srgbClr val="B19C83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607754" y="5284438"/>
              <a:ext cx="3395622" cy="805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422304"/>
                  </a:solidFill>
                  <a:latin typeface="Open Sans Light"/>
                </a:rPr>
                <a:t>https://infosimples.com/consultas/correios-cep/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07754" y="1795466"/>
              <a:ext cx="3395622" cy="515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51443E"/>
                  </a:solidFill>
                  <a:latin typeface="Open Sans Light Bold"/>
                </a:rPr>
                <a:t>Endereço</a:t>
              </a:r>
            </a:p>
          </p:txBody>
        </p:sp>
      </p:grpSp>
      <p:sp>
        <p:nvSpPr>
          <p:cNvPr id="43" name="Freeform 43"/>
          <p:cNvSpPr/>
          <p:nvPr/>
        </p:nvSpPr>
        <p:spPr>
          <a:xfrm rot="-3807211">
            <a:off x="16316415" y="-865848"/>
            <a:ext cx="3943170" cy="5673626"/>
          </a:xfrm>
          <a:custGeom>
            <a:avLst/>
            <a:gdLst/>
            <a:ahLst/>
            <a:cxnLst/>
            <a:rect l="l" t="t" r="r" b="b"/>
            <a:pathLst>
              <a:path w="3943170" h="5673626">
                <a:moveTo>
                  <a:pt x="0" y="0"/>
                </a:moveTo>
                <a:lnTo>
                  <a:pt x="3943170" y="0"/>
                </a:lnTo>
                <a:lnTo>
                  <a:pt x="3943170" y="5673626"/>
                </a:lnTo>
                <a:lnTo>
                  <a:pt x="0" y="56736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4" name="AutoShape 44"/>
          <p:cNvSpPr/>
          <p:nvPr/>
        </p:nvSpPr>
        <p:spPr>
          <a:xfrm flipV="1">
            <a:off x="7352137" y="3091809"/>
            <a:ext cx="0" cy="6550387"/>
          </a:xfrm>
          <a:prstGeom prst="line">
            <a:avLst/>
          </a:prstGeom>
          <a:ln w="142875" cap="rnd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9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6720200" y="-5682294"/>
            <a:ext cx="13874077" cy="7063166"/>
          </a:xfrm>
          <a:custGeom>
            <a:avLst/>
            <a:gdLst/>
            <a:ahLst/>
            <a:cxnLst/>
            <a:rect l="l" t="t" r="r" b="b"/>
            <a:pathLst>
              <a:path w="13874077" h="7063166">
                <a:moveTo>
                  <a:pt x="0" y="0"/>
                </a:moveTo>
                <a:lnTo>
                  <a:pt x="13874076" y="0"/>
                </a:lnTo>
                <a:lnTo>
                  <a:pt x="13874076" y="7063166"/>
                </a:lnTo>
                <a:lnTo>
                  <a:pt x="0" y="706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V="1">
            <a:off x="-4907746" y="1628783"/>
            <a:ext cx="13874077" cy="7063166"/>
          </a:xfrm>
          <a:custGeom>
            <a:avLst/>
            <a:gdLst/>
            <a:ahLst/>
            <a:cxnLst/>
            <a:rect l="l" t="t" r="r" b="b"/>
            <a:pathLst>
              <a:path w="13874077" h="7063166">
                <a:moveTo>
                  <a:pt x="0" y="7063166"/>
                </a:moveTo>
                <a:lnTo>
                  <a:pt x="13874077" y="7063166"/>
                </a:lnTo>
                <a:lnTo>
                  <a:pt x="13874077" y="0"/>
                </a:lnTo>
                <a:lnTo>
                  <a:pt x="0" y="0"/>
                </a:lnTo>
                <a:lnTo>
                  <a:pt x="0" y="7063166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1815" y="5103647"/>
            <a:ext cx="6773952" cy="3903490"/>
          </a:xfrm>
          <a:custGeom>
            <a:avLst/>
            <a:gdLst/>
            <a:ahLst/>
            <a:cxnLst/>
            <a:rect l="l" t="t" r="r" b="b"/>
            <a:pathLst>
              <a:path w="6773952" h="3903490">
                <a:moveTo>
                  <a:pt x="0" y="0"/>
                </a:moveTo>
                <a:lnTo>
                  <a:pt x="6773952" y="0"/>
                </a:lnTo>
                <a:lnTo>
                  <a:pt x="6773952" y="3903490"/>
                </a:lnTo>
                <a:lnTo>
                  <a:pt x="0" y="390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453145" y="1785811"/>
            <a:ext cx="76200" cy="7137027"/>
          </a:xfrm>
          <a:prstGeom prst="line">
            <a:avLst/>
          </a:prstGeom>
          <a:ln w="142875" cap="rnd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9737856" y="882628"/>
            <a:ext cx="1506781" cy="150678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37856" y="5557838"/>
            <a:ext cx="1506781" cy="150678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37856" y="3222382"/>
            <a:ext cx="1506781" cy="150678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37856" y="7897591"/>
            <a:ext cx="1506781" cy="15067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898849" y="1142085"/>
            <a:ext cx="1184793" cy="889672"/>
          </a:xfrm>
          <a:custGeom>
            <a:avLst/>
            <a:gdLst/>
            <a:ahLst/>
            <a:cxnLst/>
            <a:rect l="l" t="t" r="r" b="b"/>
            <a:pathLst>
              <a:path w="1184793" h="889672">
                <a:moveTo>
                  <a:pt x="0" y="0"/>
                </a:moveTo>
                <a:lnTo>
                  <a:pt x="1184794" y="0"/>
                </a:lnTo>
                <a:lnTo>
                  <a:pt x="1184794" y="889672"/>
                </a:lnTo>
                <a:lnTo>
                  <a:pt x="0" y="8896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367912" flipH="1">
            <a:off x="10037840" y="3405822"/>
            <a:ext cx="957936" cy="1150674"/>
          </a:xfrm>
          <a:custGeom>
            <a:avLst/>
            <a:gdLst/>
            <a:ahLst/>
            <a:cxnLst/>
            <a:rect l="l" t="t" r="r" b="b"/>
            <a:pathLst>
              <a:path w="957936" h="1150674">
                <a:moveTo>
                  <a:pt x="957936" y="0"/>
                </a:moveTo>
                <a:lnTo>
                  <a:pt x="0" y="0"/>
                </a:lnTo>
                <a:lnTo>
                  <a:pt x="0" y="1150674"/>
                </a:lnTo>
                <a:lnTo>
                  <a:pt x="957936" y="1150674"/>
                </a:lnTo>
                <a:lnTo>
                  <a:pt x="95793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944671" y="5866392"/>
            <a:ext cx="1144273" cy="889672"/>
          </a:xfrm>
          <a:custGeom>
            <a:avLst/>
            <a:gdLst/>
            <a:ahLst/>
            <a:cxnLst/>
            <a:rect l="l" t="t" r="r" b="b"/>
            <a:pathLst>
              <a:path w="1144273" h="889672">
                <a:moveTo>
                  <a:pt x="0" y="0"/>
                </a:moveTo>
                <a:lnTo>
                  <a:pt x="1144273" y="0"/>
                </a:lnTo>
                <a:lnTo>
                  <a:pt x="1144273" y="889672"/>
                </a:lnTo>
                <a:lnTo>
                  <a:pt x="0" y="8896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991738" y="8200735"/>
            <a:ext cx="1050139" cy="900494"/>
          </a:xfrm>
          <a:custGeom>
            <a:avLst/>
            <a:gdLst/>
            <a:ahLst/>
            <a:cxnLst/>
            <a:rect l="l" t="t" r="r" b="b"/>
            <a:pathLst>
              <a:path w="1050139" h="900494">
                <a:moveTo>
                  <a:pt x="0" y="0"/>
                </a:moveTo>
                <a:lnTo>
                  <a:pt x="1050139" y="0"/>
                </a:lnTo>
                <a:lnTo>
                  <a:pt x="1050139" y="900494"/>
                </a:lnTo>
                <a:lnTo>
                  <a:pt x="0" y="9004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03636" y="1436822"/>
            <a:ext cx="7068395" cy="322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6"/>
              </a:lnSpc>
            </a:pPr>
            <a:r>
              <a:rPr lang="en-US" sz="7071">
                <a:solidFill>
                  <a:srgbClr val="FFFFFF"/>
                </a:solidFill>
                <a:latin typeface="Fredoka One Bold"/>
              </a:rPr>
              <a:t>Como vamos identificar o alimento?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87520" y="1757577"/>
            <a:ext cx="5694725" cy="44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Manjari Thin Bold"/>
              </a:rPr>
              <a:t>Data de recebimento dos vegetais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87520" y="6432786"/>
            <a:ext cx="5159219" cy="44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Manjari Thin Bold"/>
              </a:rPr>
              <a:t>Se ficou exposto ou não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87520" y="4097330"/>
            <a:ext cx="5159219" cy="44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Manjari Thin Bold"/>
              </a:rPr>
              <a:t>Registro da Carga Original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87520" y="8765809"/>
            <a:ext cx="5159219" cy="44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Manjari Thin Bold"/>
              </a:rPr>
              <a:t>Condição de exposição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87520" y="979095"/>
            <a:ext cx="4772064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FFFFFF"/>
                </a:solidFill>
                <a:latin typeface="Fredoka One Bold"/>
              </a:rPr>
              <a:t>Data da Carga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87520" y="5654304"/>
            <a:ext cx="2579609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FFFFFF"/>
                </a:solidFill>
                <a:latin typeface="Fredoka One Bold"/>
              </a:rPr>
              <a:t>Exposição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87520" y="3318848"/>
            <a:ext cx="4772064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FFFFFF"/>
                </a:solidFill>
                <a:latin typeface="Fredoka One Bold"/>
              </a:rPr>
              <a:t>Registro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87520" y="7987327"/>
            <a:ext cx="4772064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FFFFFF"/>
                </a:solidFill>
                <a:latin typeface="Fredoka One Bold"/>
              </a:rPr>
              <a:t>Armazenamento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9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5">
            <a:extLst>
              <a:ext uri="{FF2B5EF4-FFF2-40B4-BE49-F238E27FC236}">
                <a16:creationId xmlns:a16="http://schemas.microsoft.com/office/drawing/2014/main" id="{A12F6614-C916-4A23-9979-F8BA95666909}"/>
              </a:ext>
            </a:extLst>
          </p:cNvPr>
          <p:cNvSpPr/>
          <p:nvPr/>
        </p:nvSpPr>
        <p:spPr>
          <a:xfrm>
            <a:off x="10453145" y="1785811"/>
            <a:ext cx="76200" cy="7137027"/>
          </a:xfrm>
          <a:prstGeom prst="line">
            <a:avLst/>
          </a:prstGeom>
          <a:ln w="142875" cap="rnd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" name="Freeform 2"/>
          <p:cNvSpPr/>
          <p:nvPr/>
        </p:nvSpPr>
        <p:spPr>
          <a:xfrm rot="-10800000">
            <a:off x="-6720200" y="-5682294"/>
            <a:ext cx="13874077" cy="7063166"/>
          </a:xfrm>
          <a:custGeom>
            <a:avLst/>
            <a:gdLst/>
            <a:ahLst/>
            <a:cxnLst/>
            <a:rect l="l" t="t" r="r" b="b"/>
            <a:pathLst>
              <a:path w="13874077" h="7063166">
                <a:moveTo>
                  <a:pt x="0" y="0"/>
                </a:moveTo>
                <a:lnTo>
                  <a:pt x="13874076" y="0"/>
                </a:lnTo>
                <a:lnTo>
                  <a:pt x="13874076" y="7063166"/>
                </a:lnTo>
                <a:lnTo>
                  <a:pt x="0" y="7063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V="1">
            <a:off x="-4907746" y="1628783"/>
            <a:ext cx="13874077" cy="7063166"/>
          </a:xfrm>
          <a:custGeom>
            <a:avLst/>
            <a:gdLst/>
            <a:ahLst/>
            <a:cxnLst/>
            <a:rect l="l" t="t" r="r" b="b"/>
            <a:pathLst>
              <a:path w="13874077" h="7063166">
                <a:moveTo>
                  <a:pt x="0" y="7063166"/>
                </a:moveTo>
                <a:lnTo>
                  <a:pt x="13874077" y="7063166"/>
                </a:lnTo>
                <a:lnTo>
                  <a:pt x="13874077" y="0"/>
                </a:lnTo>
                <a:lnTo>
                  <a:pt x="0" y="0"/>
                </a:lnTo>
                <a:lnTo>
                  <a:pt x="0" y="7063166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1815" y="5103647"/>
            <a:ext cx="6773952" cy="3903490"/>
          </a:xfrm>
          <a:custGeom>
            <a:avLst/>
            <a:gdLst/>
            <a:ahLst/>
            <a:cxnLst/>
            <a:rect l="l" t="t" r="r" b="b"/>
            <a:pathLst>
              <a:path w="6773952" h="3903490">
                <a:moveTo>
                  <a:pt x="0" y="0"/>
                </a:moveTo>
                <a:lnTo>
                  <a:pt x="6773952" y="0"/>
                </a:lnTo>
                <a:lnTo>
                  <a:pt x="6773952" y="3903490"/>
                </a:lnTo>
                <a:lnTo>
                  <a:pt x="0" y="390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37856" y="882628"/>
            <a:ext cx="1506781" cy="150678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37856" y="5557838"/>
            <a:ext cx="1506781" cy="150678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37856" y="3222382"/>
            <a:ext cx="1506781" cy="150678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37856" y="7897591"/>
            <a:ext cx="1506781" cy="15067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060481" y="1137378"/>
            <a:ext cx="718655" cy="878356"/>
          </a:xfrm>
          <a:custGeom>
            <a:avLst/>
            <a:gdLst/>
            <a:ahLst/>
            <a:cxnLst/>
            <a:rect l="l" t="t" r="r" b="b"/>
            <a:pathLst>
              <a:path w="718655" h="878356">
                <a:moveTo>
                  <a:pt x="0" y="0"/>
                </a:moveTo>
                <a:lnTo>
                  <a:pt x="718655" y="0"/>
                </a:lnTo>
                <a:lnTo>
                  <a:pt x="718655" y="878356"/>
                </a:lnTo>
                <a:lnTo>
                  <a:pt x="0" y="878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966068" y="3586185"/>
            <a:ext cx="1050356" cy="779173"/>
          </a:xfrm>
          <a:custGeom>
            <a:avLst/>
            <a:gdLst/>
            <a:ahLst/>
            <a:cxnLst/>
            <a:rect l="l" t="t" r="r" b="b"/>
            <a:pathLst>
              <a:path w="1050356" h="779173">
                <a:moveTo>
                  <a:pt x="0" y="0"/>
                </a:moveTo>
                <a:lnTo>
                  <a:pt x="1050356" y="0"/>
                </a:lnTo>
                <a:lnTo>
                  <a:pt x="1050356" y="779174"/>
                </a:lnTo>
                <a:lnTo>
                  <a:pt x="0" y="779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002221" y="5862269"/>
            <a:ext cx="978050" cy="828675"/>
          </a:xfrm>
          <a:custGeom>
            <a:avLst/>
            <a:gdLst/>
            <a:ahLst/>
            <a:cxnLst/>
            <a:rect l="l" t="t" r="r" b="b"/>
            <a:pathLst>
              <a:path w="978050" h="828675">
                <a:moveTo>
                  <a:pt x="0" y="0"/>
                </a:moveTo>
                <a:lnTo>
                  <a:pt x="978050" y="0"/>
                </a:lnTo>
                <a:lnTo>
                  <a:pt x="978050" y="828675"/>
                </a:lnTo>
                <a:lnTo>
                  <a:pt x="0" y="8286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037840" y="8168634"/>
            <a:ext cx="906813" cy="964694"/>
          </a:xfrm>
          <a:custGeom>
            <a:avLst/>
            <a:gdLst/>
            <a:ahLst/>
            <a:cxnLst/>
            <a:rect l="l" t="t" r="r" b="b"/>
            <a:pathLst>
              <a:path w="906813" h="964694">
                <a:moveTo>
                  <a:pt x="0" y="0"/>
                </a:moveTo>
                <a:lnTo>
                  <a:pt x="906813" y="0"/>
                </a:lnTo>
                <a:lnTo>
                  <a:pt x="906813" y="964695"/>
                </a:lnTo>
                <a:lnTo>
                  <a:pt x="0" y="9646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03636" y="1436822"/>
            <a:ext cx="7068395" cy="3221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6"/>
              </a:lnSpc>
            </a:pPr>
            <a:r>
              <a:rPr lang="en-US" sz="7071">
                <a:solidFill>
                  <a:srgbClr val="664C25"/>
                </a:solidFill>
                <a:latin typeface="Fredoka One Bold"/>
              </a:rPr>
              <a:t>Como vamos identificar o alimento?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87520" y="1757577"/>
            <a:ext cx="5694725" cy="45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Manjari Thin Bold"/>
              </a:rPr>
              <a:t>Total do alimento a ser doado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87520" y="6432786"/>
            <a:ext cx="5159219" cy="45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Manjari Thin Bold"/>
              </a:rPr>
              <a:t>Cor de Maturidade do alimento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87520" y="4097330"/>
            <a:ext cx="5159219" cy="92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Manjari Thin Bold"/>
              </a:rPr>
              <a:t>Se é simétrico, assimétrico, possui danos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87520" y="8765809"/>
            <a:ext cx="5159219" cy="458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FFFFFF"/>
                </a:solidFill>
                <a:latin typeface="Manjari Thin Bold"/>
              </a:rPr>
              <a:t>Quantas unidades do alimento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87520" y="979095"/>
            <a:ext cx="4772064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FFFFFF"/>
                </a:solidFill>
                <a:latin typeface="Fredoka One Bold"/>
              </a:rPr>
              <a:t>Peso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87520" y="5654304"/>
            <a:ext cx="1567652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FFFFFF"/>
                </a:solidFill>
                <a:latin typeface="Fredoka One Bold"/>
              </a:rPr>
              <a:t>Cor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87520" y="3318848"/>
            <a:ext cx="4772064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FFFFFF"/>
                </a:solidFill>
                <a:latin typeface="Fredoka One Bold"/>
              </a:rPr>
              <a:t>Formato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787520" y="7987327"/>
            <a:ext cx="4114260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FFFFFF"/>
                </a:solidFill>
                <a:latin typeface="Fredoka One Bold"/>
              </a:rPr>
              <a:t>Quantidade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9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5773" y="-2105948"/>
            <a:ext cx="10226866" cy="102268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64C2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2450" y="441797"/>
            <a:ext cx="9627426" cy="9403406"/>
            <a:chOff x="0" y="0"/>
            <a:chExt cx="2481184" cy="2423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81184" cy="2423450"/>
            </a:xfrm>
            <a:custGeom>
              <a:avLst/>
              <a:gdLst/>
              <a:ahLst/>
              <a:cxnLst/>
              <a:rect l="l" t="t" r="r" b="b"/>
              <a:pathLst>
                <a:path w="2481184" h="2423450">
                  <a:moveTo>
                    <a:pt x="2356724" y="2423450"/>
                  </a:moveTo>
                  <a:lnTo>
                    <a:pt x="124460" y="2423450"/>
                  </a:lnTo>
                  <a:cubicBezTo>
                    <a:pt x="55880" y="2423450"/>
                    <a:pt x="0" y="2367569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56724" y="0"/>
                  </a:lnTo>
                  <a:cubicBezTo>
                    <a:pt x="2425304" y="0"/>
                    <a:pt x="2481184" y="55880"/>
                    <a:pt x="2481184" y="124460"/>
                  </a:cubicBezTo>
                  <a:lnTo>
                    <a:pt x="2481184" y="2298990"/>
                  </a:lnTo>
                  <a:cubicBezTo>
                    <a:pt x="2481184" y="2367570"/>
                    <a:pt x="2425304" y="2423450"/>
                    <a:pt x="2356724" y="2423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671720" y="544706"/>
            <a:ext cx="9388887" cy="9300496"/>
          </a:xfrm>
          <a:custGeom>
            <a:avLst/>
            <a:gdLst/>
            <a:ahLst/>
            <a:cxnLst/>
            <a:rect l="l" t="t" r="r" b="b"/>
            <a:pathLst>
              <a:path w="9388887" h="9300496">
                <a:moveTo>
                  <a:pt x="0" y="0"/>
                </a:moveTo>
                <a:lnTo>
                  <a:pt x="9388887" y="0"/>
                </a:lnTo>
                <a:lnTo>
                  <a:pt x="9388887" y="9300497"/>
                </a:lnTo>
                <a:lnTo>
                  <a:pt x="0" y="93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219" r="-1969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520360" y="2049819"/>
            <a:ext cx="7691440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2"/>
              </a:lnSpc>
            </a:pPr>
            <a:r>
              <a:rPr lang="en-US" sz="8593">
                <a:solidFill>
                  <a:srgbClr val="FFFFFF"/>
                </a:solidFill>
                <a:latin typeface="Fredoka One Bold"/>
              </a:rPr>
              <a:t>A arquitetura dos dados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20360" y="5224051"/>
            <a:ext cx="7308216" cy="438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9"/>
              </a:lnSpc>
              <a:spcBef>
                <a:spcPct val="0"/>
              </a:spcBef>
            </a:pPr>
            <a:r>
              <a:rPr lang="en-US" sz="3021">
                <a:solidFill>
                  <a:srgbClr val="FFFFFF"/>
                </a:solidFill>
                <a:latin typeface="Manjari Thin Bold"/>
              </a:rPr>
              <a:t>Utilizando de arquitetura Lambda no Data Lake, consideramos que a estrutura auxiliará a integrar todas as etapas, da doação até o beneficiário, cortando tempo que poderá inviabilizar a doanção e auxiliando de forma escalável o crescimento do negócio. A grande parte da construção é em serviços Google.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9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5773" y="-2105948"/>
            <a:ext cx="10226866" cy="102268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64C2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7961" y="441797"/>
            <a:ext cx="17032079" cy="9403406"/>
            <a:chOff x="0" y="0"/>
            <a:chExt cx="4389514" cy="2423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89514" cy="2423450"/>
            </a:xfrm>
            <a:custGeom>
              <a:avLst/>
              <a:gdLst/>
              <a:ahLst/>
              <a:cxnLst/>
              <a:rect l="l" t="t" r="r" b="b"/>
              <a:pathLst>
                <a:path w="4389514" h="2423450">
                  <a:moveTo>
                    <a:pt x="4265054" y="2423450"/>
                  </a:moveTo>
                  <a:lnTo>
                    <a:pt x="124460" y="2423450"/>
                  </a:lnTo>
                  <a:cubicBezTo>
                    <a:pt x="55880" y="2423450"/>
                    <a:pt x="0" y="2367569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5054" y="0"/>
                  </a:lnTo>
                  <a:cubicBezTo>
                    <a:pt x="4333634" y="0"/>
                    <a:pt x="4389514" y="55880"/>
                    <a:pt x="4389514" y="124460"/>
                  </a:cubicBezTo>
                  <a:lnTo>
                    <a:pt x="4389514" y="2298990"/>
                  </a:lnTo>
                  <a:cubicBezTo>
                    <a:pt x="4389514" y="2367570"/>
                    <a:pt x="4333634" y="2423450"/>
                    <a:pt x="4265054" y="2423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284633" y="1461770"/>
            <a:ext cx="15718735" cy="730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22304"/>
                </a:solidFill>
                <a:latin typeface="Open Sans Light Bold"/>
              </a:rPr>
              <a:t>Google Cloud Storage - </a:t>
            </a:r>
            <a:r>
              <a:rPr lang="en-US" sz="2599">
                <a:solidFill>
                  <a:srgbClr val="422304"/>
                </a:solidFill>
                <a:latin typeface="Open Sans Light"/>
              </a:rPr>
              <a:t>Para armazenamento de alta capacidade</a:t>
            </a:r>
          </a:p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22304"/>
                </a:solidFill>
                <a:latin typeface="Open Sans Light Bold"/>
              </a:rPr>
              <a:t>Google Storage Transfer Service </a:t>
            </a:r>
            <a:r>
              <a:rPr lang="en-US" sz="2599">
                <a:solidFill>
                  <a:srgbClr val="422304"/>
                </a:solidFill>
                <a:latin typeface="Open Sans Light"/>
              </a:rPr>
              <a:t>- Para transferir e enviar seus dados com segurança para uma instalação de upload do Google, onde fazemos upload dos dados para o Cloud Storage</a:t>
            </a:r>
          </a:p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22304"/>
                </a:solidFill>
                <a:latin typeface="Open Sans Light Bold"/>
              </a:rPr>
              <a:t>Google Cloud Spanner </a:t>
            </a:r>
            <a:r>
              <a:rPr lang="en-US" sz="2599">
                <a:solidFill>
                  <a:srgbClr val="422304"/>
                </a:solidFill>
                <a:latin typeface="Open Sans Light"/>
              </a:rPr>
              <a:t>- Para alto desempenho e disponibilidade em uma escala praticamente ilimitada. Remova o estresse de gerenciar bancos de dados com manutenção sem toque</a:t>
            </a:r>
          </a:p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22304"/>
                </a:solidFill>
                <a:latin typeface="Open Sans Light Bold"/>
              </a:rPr>
              <a:t>Google Cloud BigTable - </a:t>
            </a:r>
            <a:r>
              <a:rPr lang="en-US" sz="2599">
                <a:solidFill>
                  <a:srgbClr val="422304"/>
                </a:solidFill>
                <a:latin typeface="Open Sans Light"/>
              </a:rPr>
              <a:t>Serviço de banco de dados NoSQL de nível empresarial compatível com HBase com latência de um dígito em milissegundos, escala ilimitada e 99,999% de disponibilidade para grandes cargas de trabalho analíticas e operacionais</a:t>
            </a:r>
          </a:p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22304"/>
                </a:solidFill>
                <a:latin typeface="Open Sans Light Bold"/>
              </a:rPr>
              <a:t>Google Interface API -</a:t>
            </a:r>
            <a:r>
              <a:rPr lang="en-US" sz="2599">
                <a:solidFill>
                  <a:srgbClr val="422304"/>
                </a:solidFill>
                <a:latin typeface="Open Sans Light"/>
              </a:rPr>
              <a:t> Gerenciamento e criação de APIs para conectar dados fora do Data lake</a:t>
            </a:r>
          </a:p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22304"/>
                </a:solidFill>
                <a:latin typeface="Open Sans Light Bold"/>
              </a:rPr>
              <a:t>Google Cloud Pub/Sub - </a:t>
            </a:r>
            <a:r>
              <a:rPr lang="en-US" sz="2599">
                <a:solidFill>
                  <a:srgbClr val="422304"/>
                </a:solidFill>
                <a:latin typeface="Open Sans Light"/>
              </a:rPr>
              <a:t>Para um serviço de mensagens assíncrono e escalonável que separa os serviços que produzem mensagens dos serviços que processam essas mensagens.</a:t>
            </a:r>
          </a:p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22304"/>
                </a:solidFill>
                <a:latin typeface="Open Sans Light Bold"/>
              </a:rPr>
              <a:t>Google Cloud Dataflow -</a:t>
            </a:r>
            <a:r>
              <a:rPr lang="en-US" sz="2599">
                <a:solidFill>
                  <a:srgbClr val="422304"/>
                </a:solidFill>
                <a:latin typeface="Open Sans Light"/>
              </a:rPr>
              <a:t> Para processar e transferir dados em tempo real</a:t>
            </a:r>
          </a:p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22304"/>
                </a:solidFill>
                <a:latin typeface="Open Sans Light Bold"/>
              </a:rPr>
              <a:t>Google Cloud Datalab -</a:t>
            </a:r>
            <a:r>
              <a:rPr lang="en-US" sz="2599">
                <a:solidFill>
                  <a:srgbClr val="422304"/>
                </a:solidFill>
                <a:latin typeface="Open Sans Light"/>
              </a:rPr>
              <a:t> Para explorar, visualizar, analisar e transformar dados de maneira simples e interativa usando linguagens conhecidas como Python e SQL.</a:t>
            </a:r>
          </a:p>
          <a:p>
            <a:pPr marL="561334" lvl="1" indent="-280667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422304"/>
                </a:solidFill>
                <a:latin typeface="Open Sans Light Bold"/>
              </a:rPr>
              <a:t>Google Cloud AI Engine -</a:t>
            </a:r>
            <a:r>
              <a:rPr lang="en-US" sz="2599">
                <a:solidFill>
                  <a:srgbClr val="422304"/>
                </a:solidFill>
                <a:latin typeface="Open Sans Light"/>
              </a:rPr>
              <a:t> Para treinar os modelos de machine learning em escala, hospedar modelos treinados na nuvem, e fazer previsões sobre novos dados.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9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5773" y="-2105948"/>
            <a:ext cx="10226866" cy="102268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64C2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567860" y="2049819"/>
            <a:ext cx="7691440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2"/>
              </a:lnSpc>
            </a:pPr>
            <a:r>
              <a:rPr lang="en-US" sz="8593">
                <a:solidFill>
                  <a:srgbClr val="FFFFFF"/>
                </a:solidFill>
                <a:latin typeface="Fredoka One Bold"/>
              </a:rPr>
              <a:t>Finalidade atingida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67860" y="5224051"/>
            <a:ext cx="7308216" cy="3824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9"/>
              </a:lnSpc>
            </a:pPr>
            <a:r>
              <a:rPr lang="en-US" sz="3021">
                <a:solidFill>
                  <a:srgbClr val="FFFFFF"/>
                </a:solidFill>
                <a:latin typeface="Manjari Thin Bold"/>
              </a:rPr>
              <a:t>Poderemos direcionar a estrutura em visualização: os dados vão para o App Mobile, App Web e Dashboards.</a:t>
            </a:r>
          </a:p>
          <a:p>
            <a:pPr>
              <a:lnSpc>
                <a:spcPts val="4229"/>
              </a:lnSpc>
            </a:pPr>
            <a:endParaRPr lang="en-US" sz="3021">
              <a:solidFill>
                <a:srgbClr val="FFFFFF"/>
              </a:solidFill>
              <a:latin typeface="Manjari Thin Bold"/>
            </a:endParaRPr>
          </a:p>
          <a:p>
            <a:pPr>
              <a:lnSpc>
                <a:spcPts val="4229"/>
              </a:lnSpc>
              <a:spcBef>
                <a:spcPct val="0"/>
              </a:spcBef>
            </a:pPr>
            <a:r>
              <a:rPr lang="en-US" sz="3021">
                <a:solidFill>
                  <a:srgbClr val="FFFFFF"/>
                </a:solidFill>
                <a:latin typeface="Manjari Thin Bold"/>
              </a:rPr>
              <a:t>Assim, conectaremos num único APP quem tem, quem transforma e quem precisa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00748" y="441797"/>
            <a:ext cx="6250345" cy="9403406"/>
            <a:chOff x="0" y="0"/>
            <a:chExt cx="1610842" cy="24234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10842" cy="2423450"/>
            </a:xfrm>
            <a:custGeom>
              <a:avLst/>
              <a:gdLst/>
              <a:ahLst/>
              <a:cxnLst/>
              <a:rect l="l" t="t" r="r" b="b"/>
              <a:pathLst>
                <a:path w="1610842" h="2423450">
                  <a:moveTo>
                    <a:pt x="1486381" y="2423450"/>
                  </a:moveTo>
                  <a:lnTo>
                    <a:pt x="124460" y="2423450"/>
                  </a:lnTo>
                  <a:cubicBezTo>
                    <a:pt x="55880" y="2423450"/>
                    <a:pt x="0" y="2367569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86382" y="0"/>
                  </a:lnTo>
                  <a:cubicBezTo>
                    <a:pt x="1554962" y="0"/>
                    <a:pt x="1610842" y="55880"/>
                    <a:pt x="1610842" y="124460"/>
                  </a:cubicBezTo>
                  <a:lnTo>
                    <a:pt x="1610842" y="2298990"/>
                  </a:lnTo>
                  <a:cubicBezTo>
                    <a:pt x="1610842" y="2367570"/>
                    <a:pt x="1554962" y="2423450"/>
                    <a:pt x="1486382" y="2423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3075332" y="544706"/>
            <a:ext cx="4770256" cy="9300496"/>
          </a:xfrm>
          <a:custGeom>
            <a:avLst/>
            <a:gdLst/>
            <a:ahLst/>
            <a:cxnLst/>
            <a:rect l="l" t="t" r="r" b="b"/>
            <a:pathLst>
              <a:path w="4770256" h="9300496">
                <a:moveTo>
                  <a:pt x="0" y="0"/>
                </a:moveTo>
                <a:lnTo>
                  <a:pt x="4770256" y="0"/>
                </a:lnTo>
                <a:lnTo>
                  <a:pt x="4770256" y="9300497"/>
                </a:lnTo>
                <a:lnTo>
                  <a:pt x="0" y="9300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838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6156" y="3559128"/>
            <a:ext cx="5334152" cy="533415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41342" y="3953347"/>
            <a:ext cx="4683781" cy="5022821"/>
          </a:xfrm>
          <a:custGeom>
            <a:avLst/>
            <a:gdLst/>
            <a:ahLst/>
            <a:cxnLst/>
            <a:rect l="l" t="t" r="r" b="b"/>
            <a:pathLst>
              <a:path w="4683781" h="5022821">
                <a:moveTo>
                  <a:pt x="0" y="0"/>
                </a:moveTo>
                <a:lnTo>
                  <a:pt x="4683781" y="0"/>
                </a:lnTo>
                <a:lnTo>
                  <a:pt x="4683781" y="5022821"/>
                </a:lnTo>
                <a:lnTo>
                  <a:pt x="0" y="5022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7" name="Group 14">
            <a:extLst>
              <a:ext uri="{FF2B5EF4-FFF2-40B4-BE49-F238E27FC236}">
                <a16:creationId xmlns:a16="http://schemas.microsoft.com/office/drawing/2014/main" id="{3528F879-EAA4-48C7-BB01-1086B7B5597B}"/>
              </a:ext>
            </a:extLst>
          </p:cNvPr>
          <p:cNvGrpSpPr/>
          <p:nvPr/>
        </p:nvGrpSpPr>
        <p:grpSpPr>
          <a:xfrm>
            <a:off x="1004353" y="8169206"/>
            <a:ext cx="6609185" cy="878338"/>
            <a:chOff x="0" y="0"/>
            <a:chExt cx="3058019" cy="406400"/>
          </a:xfrm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5A8C77F-409F-4FB6-8541-E64F020DD23E}"/>
                </a:ext>
              </a:extLst>
            </p:cNvPr>
            <p:cNvSpPr/>
            <p:nvPr/>
          </p:nvSpPr>
          <p:spPr>
            <a:xfrm>
              <a:off x="203200" y="-326"/>
              <a:ext cx="2651619" cy="407051"/>
            </a:xfrm>
            <a:custGeom>
              <a:avLst/>
              <a:gdLst/>
              <a:ahLst/>
              <a:cxnLst/>
              <a:rect l="l" t="t" r="r" b="b"/>
              <a:pathLst>
                <a:path w="2651619" h="407051">
                  <a:moveTo>
                    <a:pt x="2651619" y="326"/>
                  </a:moveTo>
                  <a:cubicBezTo>
                    <a:pt x="2578806" y="0"/>
                    <a:pt x="2511384" y="38659"/>
                    <a:pt x="2474884" y="101663"/>
                  </a:cubicBezTo>
                  <a:cubicBezTo>
                    <a:pt x="2438383" y="164667"/>
                    <a:pt x="2438383" y="242385"/>
                    <a:pt x="2474884" y="305389"/>
                  </a:cubicBezTo>
                  <a:cubicBezTo>
                    <a:pt x="2511384" y="368393"/>
                    <a:pt x="2578806" y="407052"/>
                    <a:pt x="2651619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E8CB88FB-A0CC-47EC-B756-C14A9BEC991E}"/>
                </a:ext>
              </a:extLst>
            </p:cNvPr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97838" y="3559128"/>
            <a:ext cx="5334152" cy="53341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178580" y="4239149"/>
            <a:ext cx="5086733" cy="4737020"/>
          </a:xfrm>
          <a:custGeom>
            <a:avLst/>
            <a:gdLst/>
            <a:ahLst/>
            <a:cxnLst/>
            <a:rect l="l" t="t" r="r" b="b"/>
            <a:pathLst>
              <a:path w="5086733" h="4737020">
                <a:moveTo>
                  <a:pt x="0" y="0"/>
                </a:moveTo>
                <a:lnTo>
                  <a:pt x="5086733" y="0"/>
                </a:lnTo>
                <a:lnTo>
                  <a:pt x="5086733" y="4737019"/>
                </a:lnTo>
                <a:lnTo>
                  <a:pt x="0" y="4737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69313" y="8236479"/>
            <a:ext cx="3399725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sz="4139" dirty="0" err="1">
                <a:solidFill>
                  <a:srgbClr val="FFFFFF"/>
                </a:solidFill>
                <a:highlight>
                  <a:srgbClr val="E56400"/>
                </a:highlight>
                <a:latin typeface="Manjari Bold Bold"/>
              </a:rPr>
              <a:t>Vendidas</a:t>
            </a:r>
            <a:endParaRPr lang="en-US" sz="4139" dirty="0">
              <a:solidFill>
                <a:srgbClr val="FFFFFF"/>
              </a:solidFill>
              <a:highlight>
                <a:srgbClr val="E56400"/>
              </a:highlight>
              <a:latin typeface="Manjari Bold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4956170" y="441797"/>
            <a:ext cx="4188809" cy="9403406"/>
            <a:chOff x="0" y="0"/>
            <a:chExt cx="1079541" cy="24234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9542" cy="2423450"/>
            </a:xfrm>
            <a:custGeom>
              <a:avLst/>
              <a:gdLst/>
              <a:ahLst/>
              <a:cxnLst/>
              <a:rect l="l" t="t" r="r" b="b"/>
              <a:pathLst>
                <a:path w="1079542" h="2423450">
                  <a:moveTo>
                    <a:pt x="955081" y="2423450"/>
                  </a:moveTo>
                  <a:lnTo>
                    <a:pt x="124460" y="2423450"/>
                  </a:lnTo>
                  <a:cubicBezTo>
                    <a:pt x="55880" y="2423450"/>
                    <a:pt x="0" y="2367569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55082" y="0"/>
                  </a:lnTo>
                  <a:cubicBezTo>
                    <a:pt x="1023662" y="0"/>
                    <a:pt x="1079542" y="55880"/>
                    <a:pt x="1079542" y="124460"/>
                  </a:cubicBezTo>
                  <a:lnTo>
                    <a:pt x="1079542" y="2298990"/>
                  </a:lnTo>
                  <a:cubicBezTo>
                    <a:pt x="1079542" y="2367570"/>
                    <a:pt x="1023662" y="2423450"/>
                    <a:pt x="955082" y="2423450"/>
                  </a:cubicBezTo>
                  <a:close/>
                </a:path>
              </a:pathLst>
            </a:custGeom>
            <a:solidFill>
              <a:srgbClr val="906F3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4448995" y="4636326"/>
            <a:ext cx="1014349" cy="101434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-10800000">
            <a:off x="14807621" y="4896947"/>
            <a:ext cx="297097" cy="493107"/>
          </a:xfrm>
          <a:custGeom>
            <a:avLst/>
            <a:gdLst/>
            <a:ahLst/>
            <a:cxnLst/>
            <a:rect l="l" t="t" r="r" b="b"/>
            <a:pathLst>
              <a:path w="297097" h="493107">
                <a:moveTo>
                  <a:pt x="0" y="0"/>
                </a:moveTo>
                <a:lnTo>
                  <a:pt x="297097" y="0"/>
                </a:lnTo>
                <a:lnTo>
                  <a:pt x="297097" y="493106"/>
                </a:lnTo>
                <a:lnTo>
                  <a:pt x="0" y="49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34475" y="1028700"/>
            <a:ext cx="12030838" cy="166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4"/>
              </a:lnSpc>
            </a:pPr>
            <a:r>
              <a:rPr lang="en-US" sz="5478">
                <a:solidFill>
                  <a:srgbClr val="664C25"/>
                </a:solidFill>
                <a:latin typeface="Fredoka One Bold"/>
              </a:rPr>
              <a:t>Alimentos, grãos, frutas e vegetais são dividas em duas categorias</a:t>
            </a:r>
          </a:p>
        </p:txBody>
      </p:sp>
      <p:sp>
        <p:nvSpPr>
          <p:cNvPr id="24" name="TextBox 24"/>
          <p:cNvSpPr txBox="1"/>
          <p:nvPr/>
        </p:nvSpPr>
        <p:spPr>
          <a:xfrm rot="-5400000">
            <a:off x="13363662" y="4343400"/>
            <a:ext cx="752272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299">
                <a:solidFill>
                  <a:srgbClr val="FFFFFF"/>
                </a:solidFill>
                <a:latin typeface="Fredoka One Bold"/>
              </a:rPr>
              <a:t>E dá pra evitar que seja assim?</a:t>
            </a:r>
          </a:p>
        </p:txBody>
      </p:sp>
      <p:grpSp>
        <p:nvGrpSpPr>
          <p:cNvPr id="30" name="Group 14">
            <a:extLst>
              <a:ext uri="{FF2B5EF4-FFF2-40B4-BE49-F238E27FC236}">
                <a16:creationId xmlns:a16="http://schemas.microsoft.com/office/drawing/2014/main" id="{4BD155B6-D227-43D6-83B4-B9B018E67D62}"/>
              </a:ext>
            </a:extLst>
          </p:cNvPr>
          <p:cNvGrpSpPr/>
          <p:nvPr/>
        </p:nvGrpSpPr>
        <p:grpSpPr>
          <a:xfrm>
            <a:off x="7322869" y="8138327"/>
            <a:ext cx="6609185" cy="878338"/>
            <a:chOff x="0" y="0"/>
            <a:chExt cx="3058019" cy="406400"/>
          </a:xfrm>
        </p:grpSpPr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682FB28F-65C5-4BC0-9966-0930A55FCE8A}"/>
                </a:ext>
              </a:extLst>
            </p:cNvPr>
            <p:cNvSpPr/>
            <p:nvPr/>
          </p:nvSpPr>
          <p:spPr>
            <a:xfrm>
              <a:off x="203200" y="-326"/>
              <a:ext cx="2651619" cy="407051"/>
            </a:xfrm>
            <a:custGeom>
              <a:avLst/>
              <a:gdLst/>
              <a:ahLst/>
              <a:cxnLst/>
              <a:rect l="l" t="t" r="r" b="b"/>
              <a:pathLst>
                <a:path w="2651619" h="407051">
                  <a:moveTo>
                    <a:pt x="2651619" y="326"/>
                  </a:moveTo>
                  <a:cubicBezTo>
                    <a:pt x="2578806" y="0"/>
                    <a:pt x="2511384" y="38659"/>
                    <a:pt x="2474884" y="101663"/>
                  </a:cubicBezTo>
                  <a:cubicBezTo>
                    <a:pt x="2438383" y="164667"/>
                    <a:pt x="2438383" y="242385"/>
                    <a:pt x="2474884" y="305389"/>
                  </a:cubicBezTo>
                  <a:cubicBezTo>
                    <a:pt x="2511384" y="368393"/>
                    <a:pt x="2578806" y="407052"/>
                    <a:pt x="2651619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32" name="TextBox 16">
              <a:extLst>
                <a:ext uri="{FF2B5EF4-FFF2-40B4-BE49-F238E27FC236}">
                  <a16:creationId xmlns:a16="http://schemas.microsoft.com/office/drawing/2014/main" id="{59AA44C5-324C-47B2-A741-4659A71BE05A}"/>
                </a:ext>
              </a:extLst>
            </p:cNvPr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8750995" y="8236479"/>
            <a:ext cx="342783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sz="4139" dirty="0" err="1">
                <a:solidFill>
                  <a:srgbClr val="FFFFFF"/>
                </a:solidFill>
                <a:highlight>
                  <a:srgbClr val="E56400"/>
                </a:highlight>
                <a:latin typeface="Manjari Bold Bold"/>
              </a:rPr>
              <a:t>Descartadas</a:t>
            </a:r>
            <a:endParaRPr lang="en-US" sz="4139" dirty="0">
              <a:solidFill>
                <a:srgbClr val="FFFFFF"/>
              </a:solidFill>
              <a:highlight>
                <a:srgbClr val="E56400"/>
              </a:highlight>
              <a:latin typeface="Manjari Bold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6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34052" y="905856"/>
            <a:ext cx="2756191" cy="8475288"/>
          </a:xfrm>
          <a:custGeom>
            <a:avLst/>
            <a:gdLst/>
            <a:ahLst/>
            <a:cxnLst/>
            <a:rect l="l" t="t" r="r" b="b"/>
            <a:pathLst>
              <a:path w="2756191" h="8475288">
                <a:moveTo>
                  <a:pt x="0" y="0"/>
                </a:moveTo>
                <a:lnTo>
                  <a:pt x="2756192" y="0"/>
                </a:lnTo>
                <a:lnTo>
                  <a:pt x="2756192" y="8475288"/>
                </a:lnTo>
                <a:lnTo>
                  <a:pt x="0" y="8475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64691" y="1609009"/>
            <a:ext cx="3181042" cy="7068983"/>
          </a:xfrm>
          <a:custGeom>
            <a:avLst/>
            <a:gdLst/>
            <a:ahLst/>
            <a:cxnLst/>
            <a:rect l="l" t="t" r="r" b="b"/>
            <a:pathLst>
              <a:path w="3181042" h="7068983">
                <a:moveTo>
                  <a:pt x="0" y="0"/>
                </a:moveTo>
                <a:lnTo>
                  <a:pt x="3181042" y="0"/>
                </a:lnTo>
                <a:lnTo>
                  <a:pt x="3181042" y="7068982"/>
                </a:lnTo>
                <a:lnTo>
                  <a:pt x="0" y="7068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98158" y="1607844"/>
            <a:ext cx="3181042" cy="7068983"/>
          </a:xfrm>
          <a:custGeom>
            <a:avLst/>
            <a:gdLst/>
            <a:ahLst/>
            <a:cxnLst/>
            <a:rect l="l" t="t" r="r" b="b"/>
            <a:pathLst>
              <a:path w="3181042" h="7068983">
                <a:moveTo>
                  <a:pt x="0" y="0"/>
                </a:moveTo>
                <a:lnTo>
                  <a:pt x="3181042" y="0"/>
                </a:lnTo>
                <a:lnTo>
                  <a:pt x="3181042" y="7068982"/>
                </a:lnTo>
                <a:lnTo>
                  <a:pt x="0" y="7068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31223" y="1607844"/>
            <a:ext cx="3181042" cy="7068983"/>
          </a:xfrm>
          <a:custGeom>
            <a:avLst/>
            <a:gdLst/>
            <a:ahLst/>
            <a:cxnLst/>
            <a:rect l="l" t="t" r="r" b="b"/>
            <a:pathLst>
              <a:path w="3181042" h="7068983">
                <a:moveTo>
                  <a:pt x="0" y="0"/>
                </a:moveTo>
                <a:lnTo>
                  <a:pt x="3181043" y="0"/>
                </a:lnTo>
                <a:lnTo>
                  <a:pt x="3181043" y="7068982"/>
                </a:lnTo>
                <a:lnTo>
                  <a:pt x="0" y="7068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7756" y="1609009"/>
            <a:ext cx="3181042" cy="7068983"/>
          </a:xfrm>
          <a:custGeom>
            <a:avLst/>
            <a:gdLst/>
            <a:ahLst/>
            <a:cxnLst/>
            <a:rect l="l" t="t" r="r" b="b"/>
            <a:pathLst>
              <a:path w="3181042" h="7068983">
                <a:moveTo>
                  <a:pt x="0" y="0"/>
                </a:moveTo>
                <a:lnTo>
                  <a:pt x="3181042" y="0"/>
                </a:lnTo>
                <a:lnTo>
                  <a:pt x="3181042" y="7068982"/>
                </a:lnTo>
                <a:lnTo>
                  <a:pt x="0" y="7068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74206" y="313083"/>
            <a:ext cx="6609185" cy="878338"/>
            <a:chOff x="0" y="0"/>
            <a:chExt cx="3058019" cy="406400"/>
          </a:xfrm>
        </p:grpSpPr>
        <p:sp>
          <p:nvSpPr>
            <p:cNvPr id="8" name="Freeform 8"/>
            <p:cNvSpPr/>
            <p:nvPr/>
          </p:nvSpPr>
          <p:spPr>
            <a:xfrm>
              <a:off x="203200" y="-326"/>
              <a:ext cx="2651619" cy="407051"/>
            </a:xfrm>
            <a:custGeom>
              <a:avLst/>
              <a:gdLst/>
              <a:ahLst/>
              <a:cxnLst/>
              <a:rect l="l" t="t" r="r" b="b"/>
              <a:pathLst>
                <a:path w="2651619" h="407051">
                  <a:moveTo>
                    <a:pt x="2651619" y="326"/>
                  </a:moveTo>
                  <a:cubicBezTo>
                    <a:pt x="2578806" y="0"/>
                    <a:pt x="2511384" y="38659"/>
                    <a:pt x="2474884" y="101663"/>
                  </a:cubicBezTo>
                  <a:cubicBezTo>
                    <a:pt x="2438383" y="164667"/>
                    <a:pt x="2438383" y="242385"/>
                    <a:pt x="2474884" y="305389"/>
                  </a:cubicBezTo>
                  <a:cubicBezTo>
                    <a:pt x="2511384" y="368393"/>
                    <a:pt x="2578806" y="407052"/>
                    <a:pt x="2651619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12233" y="496976"/>
            <a:ext cx="5872067" cy="57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5"/>
              </a:lnSpc>
              <a:spcBef>
                <a:spcPct val="0"/>
              </a:spcBef>
            </a:pPr>
            <a:r>
              <a:rPr lang="en-US" sz="3296">
                <a:solidFill>
                  <a:srgbClr val="FFFFFF"/>
                </a:solidFill>
                <a:latin typeface="Manjari Bold Bold"/>
              </a:rPr>
              <a:t>Telas -  Doação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6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23432" y="1524385"/>
            <a:ext cx="3450633" cy="8003552"/>
          </a:xfrm>
          <a:custGeom>
            <a:avLst/>
            <a:gdLst/>
            <a:ahLst/>
            <a:cxnLst/>
            <a:rect l="l" t="t" r="r" b="b"/>
            <a:pathLst>
              <a:path w="3450633" h="8003552">
                <a:moveTo>
                  <a:pt x="0" y="0"/>
                </a:moveTo>
                <a:lnTo>
                  <a:pt x="3450633" y="0"/>
                </a:lnTo>
                <a:lnTo>
                  <a:pt x="3450633" y="8003552"/>
                </a:lnTo>
                <a:lnTo>
                  <a:pt x="0" y="800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7317" y="1477170"/>
            <a:ext cx="3312811" cy="8097982"/>
          </a:xfrm>
          <a:custGeom>
            <a:avLst/>
            <a:gdLst/>
            <a:ahLst/>
            <a:cxnLst/>
            <a:rect l="l" t="t" r="r" b="b"/>
            <a:pathLst>
              <a:path w="3312811" h="8097982">
                <a:moveTo>
                  <a:pt x="0" y="0"/>
                </a:moveTo>
                <a:lnTo>
                  <a:pt x="3312811" y="0"/>
                </a:lnTo>
                <a:lnTo>
                  <a:pt x="3312811" y="8097982"/>
                </a:lnTo>
                <a:lnTo>
                  <a:pt x="0" y="8097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36633" y="1562405"/>
            <a:ext cx="3567380" cy="7927512"/>
          </a:xfrm>
          <a:custGeom>
            <a:avLst/>
            <a:gdLst/>
            <a:ahLst/>
            <a:cxnLst/>
            <a:rect l="l" t="t" r="r" b="b"/>
            <a:pathLst>
              <a:path w="3567380" h="7927512">
                <a:moveTo>
                  <a:pt x="0" y="0"/>
                </a:moveTo>
                <a:lnTo>
                  <a:pt x="3567381" y="0"/>
                </a:lnTo>
                <a:lnTo>
                  <a:pt x="3567381" y="7927512"/>
                </a:lnTo>
                <a:lnTo>
                  <a:pt x="0" y="7927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3935" y="1562405"/>
            <a:ext cx="3567380" cy="7927512"/>
          </a:xfrm>
          <a:custGeom>
            <a:avLst/>
            <a:gdLst/>
            <a:ahLst/>
            <a:cxnLst/>
            <a:rect l="l" t="t" r="r" b="b"/>
            <a:pathLst>
              <a:path w="3567380" h="7927512">
                <a:moveTo>
                  <a:pt x="0" y="0"/>
                </a:moveTo>
                <a:lnTo>
                  <a:pt x="3567380" y="0"/>
                </a:lnTo>
                <a:lnTo>
                  <a:pt x="3567380" y="7927512"/>
                </a:lnTo>
                <a:lnTo>
                  <a:pt x="0" y="7927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74206" y="313083"/>
            <a:ext cx="6609185" cy="878338"/>
            <a:chOff x="0" y="0"/>
            <a:chExt cx="3058019" cy="406400"/>
          </a:xfrm>
        </p:grpSpPr>
        <p:sp>
          <p:nvSpPr>
            <p:cNvPr id="7" name="Freeform 7"/>
            <p:cNvSpPr/>
            <p:nvPr/>
          </p:nvSpPr>
          <p:spPr>
            <a:xfrm>
              <a:off x="203200" y="-326"/>
              <a:ext cx="2651619" cy="407051"/>
            </a:xfrm>
            <a:custGeom>
              <a:avLst/>
              <a:gdLst/>
              <a:ahLst/>
              <a:cxnLst/>
              <a:rect l="l" t="t" r="r" b="b"/>
              <a:pathLst>
                <a:path w="2651619" h="407051">
                  <a:moveTo>
                    <a:pt x="2651619" y="326"/>
                  </a:moveTo>
                  <a:cubicBezTo>
                    <a:pt x="2578806" y="0"/>
                    <a:pt x="2511384" y="38659"/>
                    <a:pt x="2474884" y="101663"/>
                  </a:cubicBezTo>
                  <a:cubicBezTo>
                    <a:pt x="2438383" y="164667"/>
                    <a:pt x="2438383" y="242385"/>
                    <a:pt x="2474884" y="305389"/>
                  </a:cubicBezTo>
                  <a:cubicBezTo>
                    <a:pt x="2511384" y="368393"/>
                    <a:pt x="2578806" y="407052"/>
                    <a:pt x="2651619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2233" y="496976"/>
            <a:ext cx="5872067" cy="57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5"/>
              </a:lnSpc>
              <a:spcBef>
                <a:spcPct val="0"/>
              </a:spcBef>
            </a:pPr>
            <a:r>
              <a:rPr lang="en-US" sz="3296">
                <a:solidFill>
                  <a:srgbClr val="FFFFFF"/>
                </a:solidFill>
                <a:latin typeface="Manjari Bold Bold"/>
              </a:rPr>
              <a:t>Telas - Doação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6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245" y="1562662"/>
            <a:ext cx="3222754" cy="7161675"/>
          </a:xfrm>
          <a:custGeom>
            <a:avLst/>
            <a:gdLst/>
            <a:ahLst/>
            <a:cxnLst/>
            <a:rect l="l" t="t" r="r" b="b"/>
            <a:pathLst>
              <a:path w="3222754" h="7161675">
                <a:moveTo>
                  <a:pt x="0" y="0"/>
                </a:moveTo>
                <a:lnTo>
                  <a:pt x="3222754" y="0"/>
                </a:lnTo>
                <a:lnTo>
                  <a:pt x="3222754" y="7161676"/>
                </a:lnTo>
                <a:lnTo>
                  <a:pt x="0" y="7161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32726" y="1562662"/>
            <a:ext cx="3222754" cy="7161675"/>
          </a:xfrm>
          <a:custGeom>
            <a:avLst/>
            <a:gdLst/>
            <a:ahLst/>
            <a:cxnLst/>
            <a:rect l="l" t="t" r="r" b="b"/>
            <a:pathLst>
              <a:path w="3222754" h="7161675">
                <a:moveTo>
                  <a:pt x="0" y="0"/>
                </a:moveTo>
                <a:lnTo>
                  <a:pt x="3222753" y="0"/>
                </a:lnTo>
                <a:lnTo>
                  <a:pt x="3222753" y="7161676"/>
                </a:lnTo>
                <a:lnTo>
                  <a:pt x="0" y="7161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98863" y="1562662"/>
            <a:ext cx="3222754" cy="7161675"/>
          </a:xfrm>
          <a:custGeom>
            <a:avLst/>
            <a:gdLst/>
            <a:ahLst/>
            <a:cxnLst/>
            <a:rect l="l" t="t" r="r" b="b"/>
            <a:pathLst>
              <a:path w="3222754" h="7161675">
                <a:moveTo>
                  <a:pt x="0" y="0"/>
                </a:moveTo>
                <a:lnTo>
                  <a:pt x="3222754" y="0"/>
                </a:lnTo>
                <a:lnTo>
                  <a:pt x="3222754" y="7161676"/>
                </a:lnTo>
                <a:lnTo>
                  <a:pt x="0" y="7161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66588" y="1562662"/>
            <a:ext cx="3222754" cy="7161675"/>
          </a:xfrm>
          <a:custGeom>
            <a:avLst/>
            <a:gdLst/>
            <a:ahLst/>
            <a:cxnLst/>
            <a:rect l="l" t="t" r="r" b="b"/>
            <a:pathLst>
              <a:path w="3222754" h="7161675">
                <a:moveTo>
                  <a:pt x="0" y="0"/>
                </a:moveTo>
                <a:lnTo>
                  <a:pt x="3222753" y="0"/>
                </a:lnTo>
                <a:lnTo>
                  <a:pt x="3222753" y="7161676"/>
                </a:lnTo>
                <a:lnTo>
                  <a:pt x="0" y="716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65001" y="1562662"/>
            <a:ext cx="3222754" cy="7161675"/>
          </a:xfrm>
          <a:custGeom>
            <a:avLst/>
            <a:gdLst/>
            <a:ahLst/>
            <a:cxnLst/>
            <a:rect l="l" t="t" r="r" b="b"/>
            <a:pathLst>
              <a:path w="3222754" h="7161675">
                <a:moveTo>
                  <a:pt x="0" y="0"/>
                </a:moveTo>
                <a:lnTo>
                  <a:pt x="3222754" y="0"/>
                </a:lnTo>
                <a:lnTo>
                  <a:pt x="3222754" y="7161676"/>
                </a:lnTo>
                <a:lnTo>
                  <a:pt x="0" y="7161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74206" y="313083"/>
            <a:ext cx="6609185" cy="878338"/>
            <a:chOff x="0" y="0"/>
            <a:chExt cx="3058019" cy="406400"/>
          </a:xfrm>
        </p:grpSpPr>
        <p:sp>
          <p:nvSpPr>
            <p:cNvPr id="8" name="Freeform 8"/>
            <p:cNvSpPr/>
            <p:nvPr/>
          </p:nvSpPr>
          <p:spPr>
            <a:xfrm>
              <a:off x="203200" y="-326"/>
              <a:ext cx="2651619" cy="407051"/>
            </a:xfrm>
            <a:custGeom>
              <a:avLst/>
              <a:gdLst/>
              <a:ahLst/>
              <a:cxnLst/>
              <a:rect l="l" t="t" r="r" b="b"/>
              <a:pathLst>
                <a:path w="2651619" h="407051">
                  <a:moveTo>
                    <a:pt x="2651619" y="326"/>
                  </a:moveTo>
                  <a:cubicBezTo>
                    <a:pt x="2578806" y="0"/>
                    <a:pt x="2511384" y="38659"/>
                    <a:pt x="2474884" y="101663"/>
                  </a:cubicBezTo>
                  <a:cubicBezTo>
                    <a:pt x="2438383" y="164667"/>
                    <a:pt x="2438383" y="242385"/>
                    <a:pt x="2474884" y="305389"/>
                  </a:cubicBezTo>
                  <a:cubicBezTo>
                    <a:pt x="2511384" y="368393"/>
                    <a:pt x="2578806" y="407052"/>
                    <a:pt x="2651619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12233" y="496976"/>
            <a:ext cx="5872067" cy="57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5"/>
              </a:lnSpc>
              <a:spcBef>
                <a:spcPct val="0"/>
              </a:spcBef>
            </a:pPr>
            <a:r>
              <a:rPr lang="en-US" sz="3296">
                <a:solidFill>
                  <a:srgbClr val="FFFFFF"/>
                </a:solidFill>
                <a:latin typeface="Manjari Bold Bold"/>
              </a:rPr>
              <a:t>Telas -  Entrega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9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5773" y="-2105948"/>
            <a:ext cx="10226866" cy="102268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64C2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7961" y="441797"/>
            <a:ext cx="17032079" cy="9403406"/>
            <a:chOff x="0" y="0"/>
            <a:chExt cx="4389514" cy="2423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89514" cy="2423450"/>
            </a:xfrm>
            <a:custGeom>
              <a:avLst/>
              <a:gdLst/>
              <a:ahLst/>
              <a:cxnLst/>
              <a:rect l="l" t="t" r="r" b="b"/>
              <a:pathLst>
                <a:path w="4389514" h="2423450">
                  <a:moveTo>
                    <a:pt x="4265054" y="2423450"/>
                  </a:moveTo>
                  <a:lnTo>
                    <a:pt x="124460" y="2423450"/>
                  </a:lnTo>
                  <a:cubicBezTo>
                    <a:pt x="55880" y="2423450"/>
                    <a:pt x="0" y="2367569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5054" y="0"/>
                  </a:lnTo>
                  <a:cubicBezTo>
                    <a:pt x="4333634" y="0"/>
                    <a:pt x="4389514" y="55880"/>
                    <a:pt x="4389514" y="124460"/>
                  </a:cubicBezTo>
                  <a:lnTo>
                    <a:pt x="4389514" y="2298990"/>
                  </a:lnTo>
                  <a:cubicBezTo>
                    <a:pt x="4389514" y="2367570"/>
                    <a:pt x="4333634" y="2423450"/>
                    <a:pt x="4265054" y="2423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5807335" y="6739138"/>
            <a:ext cx="4343839" cy="4114800"/>
          </a:xfrm>
          <a:custGeom>
            <a:avLst/>
            <a:gdLst/>
            <a:ahLst/>
            <a:cxnLst/>
            <a:rect l="l" t="t" r="r" b="b"/>
            <a:pathLst>
              <a:path w="4343839" h="4114800">
                <a:moveTo>
                  <a:pt x="0" y="0"/>
                </a:moveTo>
                <a:lnTo>
                  <a:pt x="4343838" y="0"/>
                </a:lnTo>
                <a:lnTo>
                  <a:pt x="4343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89242" y="1229111"/>
            <a:ext cx="12184200" cy="8410189"/>
          </a:xfrm>
          <a:custGeom>
            <a:avLst/>
            <a:gdLst/>
            <a:ahLst/>
            <a:cxnLst/>
            <a:rect l="l" t="t" r="r" b="b"/>
            <a:pathLst>
              <a:path w="12184200" h="8410189">
                <a:moveTo>
                  <a:pt x="0" y="0"/>
                </a:moveTo>
                <a:lnTo>
                  <a:pt x="12184200" y="0"/>
                </a:lnTo>
                <a:lnTo>
                  <a:pt x="12184200" y="8410189"/>
                </a:lnTo>
                <a:lnTo>
                  <a:pt x="0" y="8410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85585" y="-3086100"/>
            <a:ext cx="4343839" cy="4114800"/>
          </a:xfrm>
          <a:custGeom>
            <a:avLst/>
            <a:gdLst/>
            <a:ahLst/>
            <a:cxnLst/>
            <a:rect l="l" t="t" r="r" b="b"/>
            <a:pathLst>
              <a:path w="4343839" h="4114800">
                <a:moveTo>
                  <a:pt x="0" y="0"/>
                </a:moveTo>
                <a:lnTo>
                  <a:pt x="4343839" y="0"/>
                </a:lnTo>
                <a:lnTo>
                  <a:pt x="434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236380">
            <a:off x="-1056254" y="8589479"/>
            <a:ext cx="4343839" cy="4114800"/>
          </a:xfrm>
          <a:custGeom>
            <a:avLst/>
            <a:gdLst/>
            <a:ahLst/>
            <a:cxnLst/>
            <a:rect l="l" t="t" r="r" b="b"/>
            <a:pathLst>
              <a:path w="4343839" h="4114800">
                <a:moveTo>
                  <a:pt x="0" y="0"/>
                </a:moveTo>
                <a:lnTo>
                  <a:pt x="4343839" y="0"/>
                </a:lnTo>
                <a:lnTo>
                  <a:pt x="434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74206" y="313083"/>
            <a:ext cx="6609185" cy="878338"/>
            <a:chOff x="0" y="0"/>
            <a:chExt cx="3058019" cy="406400"/>
          </a:xfrm>
        </p:grpSpPr>
        <p:sp>
          <p:nvSpPr>
            <p:cNvPr id="12" name="Freeform 12"/>
            <p:cNvSpPr/>
            <p:nvPr/>
          </p:nvSpPr>
          <p:spPr>
            <a:xfrm>
              <a:off x="203200" y="-326"/>
              <a:ext cx="2651619" cy="407051"/>
            </a:xfrm>
            <a:custGeom>
              <a:avLst/>
              <a:gdLst/>
              <a:ahLst/>
              <a:cxnLst/>
              <a:rect l="l" t="t" r="r" b="b"/>
              <a:pathLst>
                <a:path w="2651619" h="407051">
                  <a:moveTo>
                    <a:pt x="2651619" y="326"/>
                  </a:moveTo>
                  <a:cubicBezTo>
                    <a:pt x="2578806" y="0"/>
                    <a:pt x="2511384" y="38659"/>
                    <a:pt x="2474884" y="101663"/>
                  </a:cubicBezTo>
                  <a:cubicBezTo>
                    <a:pt x="2438383" y="164667"/>
                    <a:pt x="2438383" y="242385"/>
                    <a:pt x="2474884" y="305389"/>
                  </a:cubicBezTo>
                  <a:cubicBezTo>
                    <a:pt x="2511384" y="368393"/>
                    <a:pt x="2578806" y="407052"/>
                    <a:pt x="2651619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671565" y="4433189"/>
            <a:ext cx="2271538" cy="1001017"/>
          </a:xfrm>
          <a:custGeom>
            <a:avLst/>
            <a:gdLst/>
            <a:ahLst/>
            <a:cxnLst/>
            <a:rect l="l" t="t" r="r" b="b"/>
            <a:pathLst>
              <a:path w="2271538" h="1001017">
                <a:moveTo>
                  <a:pt x="0" y="0"/>
                </a:moveTo>
                <a:lnTo>
                  <a:pt x="2271539" y="0"/>
                </a:lnTo>
                <a:lnTo>
                  <a:pt x="2271539" y="1001016"/>
                </a:lnTo>
                <a:lnTo>
                  <a:pt x="0" y="1001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12233" y="496976"/>
            <a:ext cx="5872067" cy="57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5"/>
              </a:lnSpc>
              <a:spcBef>
                <a:spcPct val="0"/>
              </a:spcBef>
            </a:pPr>
            <a:r>
              <a:rPr lang="en-US" sz="3296">
                <a:solidFill>
                  <a:srgbClr val="FFFFFF"/>
                </a:solidFill>
                <a:latin typeface="Manjari Bold Bold"/>
              </a:rPr>
              <a:t>Investimento Geral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25378" y="-4959705"/>
            <a:ext cx="40944222" cy="19316187"/>
            <a:chOff x="0" y="0"/>
            <a:chExt cx="54592296" cy="25754916"/>
          </a:xfrm>
        </p:grpSpPr>
        <p:sp>
          <p:nvSpPr>
            <p:cNvPr id="3" name="Freeform 3"/>
            <p:cNvSpPr/>
            <p:nvPr/>
          </p:nvSpPr>
          <p:spPr>
            <a:xfrm>
              <a:off x="19437076" y="5217202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17779" y="1036323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730735" y="15677796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4797952" y="1552879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669796" y="441797"/>
            <a:ext cx="15275709" cy="9403406"/>
            <a:chOff x="0" y="0"/>
            <a:chExt cx="3936862" cy="24234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36862" cy="2423450"/>
            </a:xfrm>
            <a:custGeom>
              <a:avLst/>
              <a:gdLst/>
              <a:ahLst/>
              <a:cxnLst/>
              <a:rect l="l" t="t" r="r" b="b"/>
              <a:pathLst>
                <a:path w="3936862" h="2423450">
                  <a:moveTo>
                    <a:pt x="3812402" y="2423450"/>
                  </a:moveTo>
                  <a:lnTo>
                    <a:pt x="124460" y="2423450"/>
                  </a:lnTo>
                  <a:cubicBezTo>
                    <a:pt x="55880" y="2423450"/>
                    <a:pt x="0" y="2367569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2402" y="0"/>
                  </a:lnTo>
                  <a:cubicBezTo>
                    <a:pt x="3880982" y="0"/>
                    <a:pt x="3936862" y="55880"/>
                    <a:pt x="3936862" y="124460"/>
                  </a:cubicBezTo>
                  <a:lnTo>
                    <a:pt x="3936862" y="2298990"/>
                  </a:lnTo>
                  <a:cubicBezTo>
                    <a:pt x="3936862" y="2367570"/>
                    <a:pt x="3880982" y="2423450"/>
                    <a:pt x="3812402" y="2423450"/>
                  </a:cubicBezTo>
                  <a:close/>
                </a:path>
              </a:pathLst>
            </a:custGeom>
            <a:solidFill>
              <a:srgbClr val="906F3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9752609" y="-353532"/>
            <a:ext cx="8535391" cy="10994063"/>
          </a:xfrm>
          <a:custGeom>
            <a:avLst/>
            <a:gdLst/>
            <a:ahLst/>
            <a:cxnLst/>
            <a:rect l="l" t="t" r="r" b="b"/>
            <a:pathLst>
              <a:path w="8535391" h="10994063">
                <a:moveTo>
                  <a:pt x="0" y="0"/>
                </a:moveTo>
                <a:lnTo>
                  <a:pt x="8535391" y="0"/>
                </a:lnTo>
                <a:lnTo>
                  <a:pt x="8535391" y="10994064"/>
                </a:lnTo>
                <a:lnTo>
                  <a:pt x="0" y="10994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52609" y="1171990"/>
            <a:ext cx="2327435" cy="2124313"/>
          </a:xfrm>
          <a:custGeom>
            <a:avLst/>
            <a:gdLst/>
            <a:ahLst/>
            <a:cxnLst/>
            <a:rect l="l" t="t" r="r" b="b"/>
            <a:pathLst>
              <a:path w="2327435" h="2124313">
                <a:moveTo>
                  <a:pt x="0" y="0"/>
                </a:moveTo>
                <a:lnTo>
                  <a:pt x="2327435" y="0"/>
                </a:lnTo>
                <a:lnTo>
                  <a:pt x="2327435" y="2124314"/>
                </a:lnTo>
                <a:lnTo>
                  <a:pt x="0" y="2124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36621" y="2796199"/>
            <a:ext cx="7687349" cy="568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77"/>
              </a:lnSpc>
            </a:pPr>
            <a:r>
              <a:rPr lang="en-US" sz="12481">
                <a:solidFill>
                  <a:srgbClr val="FFFFFF"/>
                </a:solidFill>
                <a:latin typeface="Fredoka One Bold"/>
              </a:rPr>
              <a:t>Impacto do Prato</a:t>
            </a:r>
          </a:p>
          <a:p>
            <a:pPr>
              <a:lnSpc>
                <a:spcPts val="14977"/>
              </a:lnSpc>
            </a:pPr>
            <a:r>
              <a:rPr lang="en-US" sz="12481">
                <a:solidFill>
                  <a:srgbClr val="FFFFFF"/>
                </a:solidFill>
                <a:latin typeface="Fredoka One Bold"/>
              </a:rPr>
              <a:t>Cheio</a:t>
            </a:r>
          </a:p>
        </p:txBody>
      </p:sp>
      <p:sp>
        <p:nvSpPr>
          <p:cNvPr id="13" name="Freeform 13"/>
          <p:cNvSpPr/>
          <p:nvPr/>
        </p:nvSpPr>
        <p:spPr>
          <a:xfrm>
            <a:off x="6588089" y="6601408"/>
            <a:ext cx="1768343" cy="1881216"/>
          </a:xfrm>
          <a:custGeom>
            <a:avLst/>
            <a:gdLst/>
            <a:ahLst/>
            <a:cxnLst/>
            <a:rect l="l" t="t" r="r" b="b"/>
            <a:pathLst>
              <a:path w="1768343" h="1881216">
                <a:moveTo>
                  <a:pt x="0" y="0"/>
                </a:moveTo>
                <a:lnTo>
                  <a:pt x="1768343" y="0"/>
                </a:lnTo>
                <a:lnTo>
                  <a:pt x="1768343" y="1881216"/>
                </a:lnTo>
                <a:lnTo>
                  <a:pt x="0" y="18812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49038" y="2638959"/>
            <a:ext cx="2169117" cy="1881216"/>
          </a:xfrm>
          <a:custGeom>
            <a:avLst/>
            <a:gdLst/>
            <a:ahLst/>
            <a:cxnLst/>
            <a:rect l="l" t="t" r="r" b="b"/>
            <a:pathLst>
              <a:path w="2169117" h="1881216">
                <a:moveTo>
                  <a:pt x="0" y="0"/>
                </a:moveTo>
                <a:lnTo>
                  <a:pt x="2169117" y="0"/>
                </a:lnTo>
                <a:lnTo>
                  <a:pt x="2169117" y="1881216"/>
                </a:lnTo>
                <a:lnTo>
                  <a:pt x="0" y="18812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443030">
            <a:off x="8156212" y="8826233"/>
            <a:ext cx="2189482" cy="1787414"/>
          </a:xfrm>
          <a:custGeom>
            <a:avLst/>
            <a:gdLst/>
            <a:ahLst/>
            <a:cxnLst/>
            <a:rect l="l" t="t" r="r" b="b"/>
            <a:pathLst>
              <a:path w="2189482" h="1787414">
                <a:moveTo>
                  <a:pt x="0" y="0"/>
                </a:moveTo>
                <a:lnTo>
                  <a:pt x="2189482" y="0"/>
                </a:lnTo>
                <a:lnTo>
                  <a:pt x="2189482" y="1787413"/>
                </a:lnTo>
                <a:lnTo>
                  <a:pt x="0" y="17874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36621" y="1973400"/>
            <a:ext cx="685911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26"/>
              </a:lnSpc>
            </a:pPr>
            <a:r>
              <a:rPr lang="en-US" sz="5355">
                <a:solidFill>
                  <a:srgbClr val="FFFFFF"/>
                </a:solidFill>
                <a:latin typeface="Fredoka One Bold"/>
              </a:rPr>
              <a:t>Então chegamos ao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6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5773" y="-2105948"/>
            <a:ext cx="10226866" cy="102268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64C2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57570" y="1462499"/>
            <a:ext cx="5258953" cy="8034512"/>
          </a:xfrm>
          <a:custGeom>
            <a:avLst/>
            <a:gdLst/>
            <a:ahLst/>
            <a:cxnLst/>
            <a:rect l="l" t="t" r="r" b="b"/>
            <a:pathLst>
              <a:path w="5258953" h="8034512">
                <a:moveTo>
                  <a:pt x="0" y="0"/>
                </a:moveTo>
                <a:lnTo>
                  <a:pt x="5258953" y="0"/>
                </a:lnTo>
                <a:lnTo>
                  <a:pt x="5258953" y="8034512"/>
                </a:lnTo>
                <a:lnTo>
                  <a:pt x="0" y="8034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07335" y="6739138"/>
            <a:ext cx="4343839" cy="4114800"/>
          </a:xfrm>
          <a:custGeom>
            <a:avLst/>
            <a:gdLst/>
            <a:ahLst/>
            <a:cxnLst/>
            <a:rect l="l" t="t" r="r" b="b"/>
            <a:pathLst>
              <a:path w="4343839" h="4114800">
                <a:moveTo>
                  <a:pt x="0" y="0"/>
                </a:moveTo>
                <a:lnTo>
                  <a:pt x="4343838" y="0"/>
                </a:lnTo>
                <a:lnTo>
                  <a:pt x="4343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85585" y="-3086100"/>
            <a:ext cx="4343839" cy="4114800"/>
          </a:xfrm>
          <a:custGeom>
            <a:avLst/>
            <a:gdLst/>
            <a:ahLst/>
            <a:cxnLst/>
            <a:rect l="l" t="t" r="r" b="b"/>
            <a:pathLst>
              <a:path w="4343839" h="4114800">
                <a:moveTo>
                  <a:pt x="0" y="0"/>
                </a:moveTo>
                <a:lnTo>
                  <a:pt x="4343839" y="0"/>
                </a:lnTo>
                <a:lnTo>
                  <a:pt x="434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236380">
            <a:off x="6822227" y="9048534"/>
            <a:ext cx="4343839" cy="4114800"/>
          </a:xfrm>
          <a:custGeom>
            <a:avLst/>
            <a:gdLst/>
            <a:ahLst/>
            <a:cxnLst/>
            <a:rect l="l" t="t" r="r" b="b"/>
            <a:pathLst>
              <a:path w="4343839" h="4114800">
                <a:moveTo>
                  <a:pt x="0" y="0"/>
                </a:moveTo>
                <a:lnTo>
                  <a:pt x="4343839" y="0"/>
                </a:lnTo>
                <a:lnTo>
                  <a:pt x="4343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567860" y="2049819"/>
            <a:ext cx="7691440" cy="2707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72"/>
              </a:lnSpc>
            </a:pPr>
            <a:r>
              <a:rPr lang="en-US" sz="8893">
                <a:solidFill>
                  <a:srgbClr val="FFFFFF"/>
                </a:solidFill>
                <a:latin typeface="Fredoka One Bold"/>
              </a:rPr>
              <a:t>Economia sustentável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67860" y="5224051"/>
            <a:ext cx="7308216" cy="2555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9"/>
              </a:lnSpc>
              <a:spcBef>
                <a:spcPct val="0"/>
              </a:spcBef>
            </a:pPr>
            <a:r>
              <a:rPr lang="en-US" sz="3521">
                <a:solidFill>
                  <a:srgbClr val="FFFFFF"/>
                </a:solidFill>
                <a:latin typeface="Manjari Thin Bold"/>
              </a:rPr>
              <a:t>Negócios se beneficiam de Marketing Social, redução de impostos e de descontos na reaquisição de estoque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6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649678"/>
            <a:chOff x="0" y="0"/>
            <a:chExt cx="4816593" cy="17513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51356"/>
            </a:xfrm>
            <a:custGeom>
              <a:avLst/>
              <a:gdLst/>
              <a:ahLst/>
              <a:cxnLst/>
              <a:rect l="l" t="t" r="r" b="b"/>
              <a:pathLst>
                <a:path w="4816592" h="1751356">
                  <a:moveTo>
                    <a:pt x="0" y="0"/>
                  </a:moveTo>
                  <a:lnTo>
                    <a:pt x="4816592" y="0"/>
                  </a:lnTo>
                  <a:lnTo>
                    <a:pt x="4816592" y="1751356"/>
                  </a:lnTo>
                  <a:lnTo>
                    <a:pt x="0" y="1751356"/>
                  </a:lnTo>
                  <a:close/>
                </a:path>
              </a:pathLst>
            </a:custGeom>
            <a:solidFill>
              <a:srgbClr val="F3E9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96931" y="558833"/>
            <a:ext cx="7129156" cy="9169333"/>
          </a:xfrm>
          <a:custGeom>
            <a:avLst/>
            <a:gdLst/>
            <a:ahLst/>
            <a:cxnLst/>
            <a:rect l="l" t="t" r="r" b="b"/>
            <a:pathLst>
              <a:path w="7129156" h="9169333">
                <a:moveTo>
                  <a:pt x="0" y="0"/>
                </a:moveTo>
                <a:lnTo>
                  <a:pt x="7129156" y="0"/>
                </a:lnTo>
                <a:lnTo>
                  <a:pt x="7129156" y="9169334"/>
                </a:lnTo>
                <a:lnTo>
                  <a:pt x="0" y="9169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743" y="2897525"/>
            <a:ext cx="7068395" cy="214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6"/>
              </a:lnSpc>
            </a:pPr>
            <a:r>
              <a:rPr lang="en-US" sz="7071">
                <a:solidFill>
                  <a:srgbClr val="664C25"/>
                </a:solidFill>
                <a:latin typeface="Fredoka One Bold"/>
              </a:rPr>
              <a:t>Redes de Apoio Comunitárias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1743" y="7185950"/>
            <a:ext cx="6296838" cy="254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anjari Thin Bold"/>
              </a:rPr>
              <a:t>A doação causa impactos positivos na vida de quem a recebe, mas também transforma quem doa (seja seu tempo, alimento, dinheiro, etc) . O certo é que solidariedade faz bem!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9C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25753" y="-4816830"/>
            <a:ext cx="40944222" cy="19316187"/>
            <a:chOff x="0" y="0"/>
            <a:chExt cx="54592296" cy="25754916"/>
          </a:xfrm>
        </p:grpSpPr>
        <p:sp>
          <p:nvSpPr>
            <p:cNvPr id="3" name="Freeform 3"/>
            <p:cNvSpPr/>
            <p:nvPr/>
          </p:nvSpPr>
          <p:spPr>
            <a:xfrm>
              <a:off x="19437076" y="5217202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17779" y="1036323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730735" y="15677796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4797952" y="1552879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06020" y="441797"/>
            <a:ext cx="17275959" cy="9403406"/>
            <a:chOff x="0" y="0"/>
            <a:chExt cx="4452367" cy="24234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52367" cy="2423450"/>
            </a:xfrm>
            <a:custGeom>
              <a:avLst/>
              <a:gdLst/>
              <a:ahLst/>
              <a:cxnLst/>
              <a:rect l="l" t="t" r="r" b="b"/>
              <a:pathLst>
                <a:path w="4452367" h="2423450">
                  <a:moveTo>
                    <a:pt x="4327907" y="2423450"/>
                  </a:moveTo>
                  <a:lnTo>
                    <a:pt x="124460" y="2423450"/>
                  </a:lnTo>
                  <a:cubicBezTo>
                    <a:pt x="55880" y="2423450"/>
                    <a:pt x="0" y="2367569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327908" y="0"/>
                  </a:lnTo>
                  <a:cubicBezTo>
                    <a:pt x="4396487" y="0"/>
                    <a:pt x="4452367" y="55880"/>
                    <a:pt x="4452367" y="124460"/>
                  </a:cubicBezTo>
                  <a:lnTo>
                    <a:pt x="4452367" y="2298990"/>
                  </a:lnTo>
                  <a:cubicBezTo>
                    <a:pt x="4452367" y="2367570"/>
                    <a:pt x="4396487" y="2423450"/>
                    <a:pt x="4327908" y="24234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Freeform 10"/>
          <p:cNvSpPr/>
          <p:nvPr/>
        </p:nvSpPr>
        <p:spPr>
          <a:xfrm flipH="1">
            <a:off x="-1809750" y="1028700"/>
            <a:ext cx="9313333" cy="8229600"/>
          </a:xfrm>
          <a:custGeom>
            <a:avLst/>
            <a:gdLst/>
            <a:ahLst/>
            <a:cxnLst/>
            <a:rect l="l" t="t" r="r" b="b"/>
            <a:pathLst>
              <a:path w="9313333" h="8229600">
                <a:moveTo>
                  <a:pt x="9313333" y="0"/>
                </a:moveTo>
                <a:lnTo>
                  <a:pt x="0" y="0"/>
                </a:lnTo>
                <a:lnTo>
                  <a:pt x="0" y="8229600"/>
                </a:lnTo>
                <a:lnTo>
                  <a:pt x="9313333" y="8229600"/>
                </a:lnTo>
                <a:lnTo>
                  <a:pt x="93133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7182942" y="4770629"/>
            <a:ext cx="9504824" cy="0"/>
          </a:xfrm>
          <a:prstGeom prst="line">
            <a:avLst/>
          </a:prstGeom>
          <a:ln w="123825" cap="rnd">
            <a:solidFill>
              <a:srgbClr val="664C25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1463663">
            <a:off x="6061049" y="5395736"/>
            <a:ext cx="2150464" cy="1751651"/>
          </a:xfrm>
          <a:custGeom>
            <a:avLst/>
            <a:gdLst/>
            <a:ahLst/>
            <a:cxnLst/>
            <a:rect l="l" t="t" r="r" b="b"/>
            <a:pathLst>
              <a:path w="2150464" h="1751651">
                <a:moveTo>
                  <a:pt x="0" y="0"/>
                </a:moveTo>
                <a:lnTo>
                  <a:pt x="2150464" y="0"/>
                </a:lnTo>
                <a:lnTo>
                  <a:pt x="2150464" y="1751651"/>
                </a:lnTo>
                <a:lnTo>
                  <a:pt x="0" y="17516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945637">
            <a:off x="-678425" y="405038"/>
            <a:ext cx="2750837" cy="2085635"/>
          </a:xfrm>
          <a:custGeom>
            <a:avLst/>
            <a:gdLst/>
            <a:ahLst/>
            <a:cxnLst/>
            <a:rect l="l" t="t" r="r" b="b"/>
            <a:pathLst>
              <a:path w="2750837" h="2085635">
                <a:moveTo>
                  <a:pt x="0" y="0"/>
                </a:moveTo>
                <a:lnTo>
                  <a:pt x="2750837" y="0"/>
                </a:lnTo>
                <a:lnTo>
                  <a:pt x="2750837" y="2085635"/>
                </a:lnTo>
                <a:lnTo>
                  <a:pt x="0" y="2085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3521920">
            <a:off x="7120195" y="9044059"/>
            <a:ext cx="1251724" cy="2024848"/>
          </a:xfrm>
          <a:custGeom>
            <a:avLst/>
            <a:gdLst/>
            <a:ahLst/>
            <a:cxnLst/>
            <a:rect l="l" t="t" r="r" b="b"/>
            <a:pathLst>
              <a:path w="1251724" h="2024848">
                <a:moveTo>
                  <a:pt x="0" y="0"/>
                </a:moveTo>
                <a:lnTo>
                  <a:pt x="1251725" y="0"/>
                </a:lnTo>
                <a:lnTo>
                  <a:pt x="1251725" y="2024848"/>
                </a:lnTo>
                <a:lnTo>
                  <a:pt x="0" y="20248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399706" y="3527897"/>
            <a:ext cx="5069327" cy="6759103"/>
          </a:xfrm>
          <a:custGeom>
            <a:avLst/>
            <a:gdLst/>
            <a:ahLst/>
            <a:cxnLst/>
            <a:rect l="l" t="t" r="r" b="b"/>
            <a:pathLst>
              <a:path w="5069327" h="6759103">
                <a:moveTo>
                  <a:pt x="0" y="0"/>
                </a:moveTo>
                <a:lnTo>
                  <a:pt x="5069327" y="0"/>
                </a:lnTo>
                <a:lnTo>
                  <a:pt x="5069327" y="6759103"/>
                </a:lnTo>
                <a:lnTo>
                  <a:pt x="0" y="6759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182942" y="1254048"/>
            <a:ext cx="9504824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664C25"/>
                </a:solidFill>
                <a:latin typeface="Fredoka One Bold"/>
              </a:rPr>
              <a:t>Famílias alimentadas,  regulamentadas e ativas na cidadania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36280" y="5276962"/>
            <a:ext cx="4922456" cy="254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6342F"/>
                </a:solidFill>
                <a:latin typeface="Manjari Thin Bold"/>
              </a:rPr>
              <a:t>Uma população feliz e saudável é sinônimo de cidadania bem exercida, de um país mais rico e desenvolvido.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6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649678"/>
            <a:chOff x="0" y="0"/>
            <a:chExt cx="4816593" cy="17513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751356"/>
            </a:xfrm>
            <a:custGeom>
              <a:avLst/>
              <a:gdLst/>
              <a:ahLst/>
              <a:cxnLst/>
              <a:rect l="l" t="t" r="r" b="b"/>
              <a:pathLst>
                <a:path w="4816592" h="1751356">
                  <a:moveTo>
                    <a:pt x="0" y="0"/>
                  </a:moveTo>
                  <a:lnTo>
                    <a:pt x="4816592" y="0"/>
                  </a:lnTo>
                  <a:lnTo>
                    <a:pt x="4816592" y="1751356"/>
                  </a:lnTo>
                  <a:lnTo>
                    <a:pt x="0" y="1751356"/>
                  </a:lnTo>
                  <a:close/>
                </a:path>
              </a:pathLst>
            </a:custGeom>
            <a:solidFill>
              <a:srgbClr val="F3E9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70060" y="1879077"/>
            <a:ext cx="9576847" cy="957684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06F3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179585" y="620990"/>
            <a:ext cx="10385625" cy="11137399"/>
          </a:xfrm>
          <a:custGeom>
            <a:avLst/>
            <a:gdLst/>
            <a:ahLst/>
            <a:cxnLst/>
            <a:rect l="l" t="t" r="r" b="b"/>
            <a:pathLst>
              <a:path w="10385625" h="11137399">
                <a:moveTo>
                  <a:pt x="0" y="0"/>
                </a:moveTo>
                <a:lnTo>
                  <a:pt x="10385625" y="0"/>
                </a:lnTo>
                <a:lnTo>
                  <a:pt x="10385625" y="11137400"/>
                </a:lnTo>
                <a:lnTo>
                  <a:pt x="0" y="1113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33870" y="1324739"/>
            <a:ext cx="6636190" cy="322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36"/>
              </a:lnSpc>
            </a:pPr>
            <a:r>
              <a:rPr lang="en-US" sz="7113">
                <a:solidFill>
                  <a:srgbClr val="664C25"/>
                </a:solidFill>
                <a:latin typeface="Fredoka One Bold"/>
              </a:rPr>
              <a:t>Vamos levar o Prato Cheio para toda casa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3870" y="4864401"/>
            <a:ext cx="6636190" cy="1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01"/>
              </a:lnSpc>
              <a:spcBef>
                <a:spcPct val="0"/>
              </a:spcBef>
            </a:pPr>
            <a:r>
              <a:rPr lang="en-US" sz="4429">
                <a:solidFill>
                  <a:srgbClr val="E56400"/>
                </a:solidFill>
                <a:latin typeface="Manjari Thin Bold"/>
              </a:rPr>
              <a:t>Esse é nosso maior agradecimento!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3870" y="7501067"/>
            <a:ext cx="6897435" cy="1753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0"/>
              </a:lnSpc>
            </a:pPr>
            <a:r>
              <a:rPr lang="en-US" sz="3336">
                <a:solidFill>
                  <a:srgbClr val="FFFFFF"/>
                </a:solidFill>
                <a:latin typeface="Fredoka One Bold"/>
              </a:rPr>
              <a:t>Ana Lessa, Iago Rodrigues</a:t>
            </a:r>
          </a:p>
          <a:p>
            <a:pPr>
              <a:lnSpc>
                <a:spcPts val="4670"/>
              </a:lnSpc>
            </a:pPr>
            <a:r>
              <a:rPr lang="en-US" sz="3336">
                <a:solidFill>
                  <a:srgbClr val="FFFFFF"/>
                </a:solidFill>
                <a:latin typeface="Fredoka One Bold"/>
              </a:rPr>
              <a:t>Rafael de Campos, Nathalia Lima</a:t>
            </a:r>
          </a:p>
          <a:p>
            <a:pPr marL="0" lvl="0" indent="0" algn="l">
              <a:lnSpc>
                <a:spcPts val="4670"/>
              </a:lnSpc>
              <a:spcBef>
                <a:spcPct val="0"/>
              </a:spcBef>
            </a:pPr>
            <a:endParaRPr lang="en-US" sz="3336">
              <a:solidFill>
                <a:srgbClr val="FFFFFF"/>
              </a:solidFill>
              <a:latin typeface="Fredoka On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6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5773" y="-2105948"/>
            <a:ext cx="10226866" cy="102268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64C2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643240" y="-4573243"/>
            <a:ext cx="5803846" cy="8441958"/>
          </a:xfrm>
          <a:custGeom>
            <a:avLst/>
            <a:gdLst/>
            <a:ahLst/>
            <a:cxnLst/>
            <a:rect l="l" t="t" r="r" b="b"/>
            <a:pathLst>
              <a:path w="5803846" h="8441958">
                <a:moveTo>
                  <a:pt x="5803847" y="0"/>
                </a:moveTo>
                <a:lnTo>
                  <a:pt x="0" y="0"/>
                </a:lnTo>
                <a:lnTo>
                  <a:pt x="0" y="8441958"/>
                </a:lnTo>
                <a:lnTo>
                  <a:pt x="5803847" y="8441958"/>
                </a:lnTo>
                <a:lnTo>
                  <a:pt x="580384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8473" y="2710825"/>
            <a:ext cx="10071001" cy="4572073"/>
          </a:xfrm>
          <a:custGeom>
            <a:avLst/>
            <a:gdLst/>
            <a:ahLst/>
            <a:cxnLst/>
            <a:rect l="l" t="t" r="r" b="b"/>
            <a:pathLst>
              <a:path w="10071001" h="4572073">
                <a:moveTo>
                  <a:pt x="0" y="0"/>
                </a:moveTo>
                <a:lnTo>
                  <a:pt x="10071000" y="0"/>
                </a:lnTo>
                <a:lnTo>
                  <a:pt x="10071000" y="4572073"/>
                </a:lnTo>
                <a:lnTo>
                  <a:pt x="0" y="4572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918" r="-13326" b="-5223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74407" y="5529524"/>
            <a:ext cx="12260272" cy="4029898"/>
          </a:xfrm>
          <a:custGeom>
            <a:avLst/>
            <a:gdLst/>
            <a:ahLst/>
            <a:cxnLst/>
            <a:rect l="l" t="t" r="r" b="b"/>
            <a:pathLst>
              <a:path w="12260272" h="4029898">
                <a:moveTo>
                  <a:pt x="0" y="0"/>
                </a:moveTo>
                <a:lnTo>
                  <a:pt x="12260273" y="0"/>
                </a:lnTo>
                <a:lnTo>
                  <a:pt x="12260273" y="4029898"/>
                </a:lnTo>
                <a:lnTo>
                  <a:pt x="0" y="40298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672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17089" y="792159"/>
            <a:ext cx="12574908" cy="3283770"/>
          </a:xfrm>
          <a:custGeom>
            <a:avLst/>
            <a:gdLst/>
            <a:ahLst/>
            <a:cxnLst/>
            <a:rect l="l" t="t" r="r" b="b"/>
            <a:pathLst>
              <a:path w="12574908" h="3283770">
                <a:moveTo>
                  <a:pt x="0" y="0"/>
                </a:moveTo>
                <a:lnTo>
                  <a:pt x="12574909" y="0"/>
                </a:lnTo>
                <a:lnTo>
                  <a:pt x="12574909" y="3283770"/>
                </a:lnTo>
                <a:lnTo>
                  <a:pt x="0" y="3283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25378" y="-4959705"/>
            <a:ext cx="40944222" cy="19316187"/>
            <a:chOff x="0" y="0"/>
            <a:chExt cx="54592296" cy="25754916"/>
          </a:xfrm>
        </p:grpSpPr>
        <p:sp>
          <p:nvSpPr>
            <p:cNvPr id="3" name="Freeform 3"/>
            <p:cNvSpPr/>
            <p:nvPr/>
          </p:nvSpPr>
          <p:spPr>
            <a:xfrm>
              <a:off x="19437076" y="5217202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17779" y="1036323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730735" y="15677796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4797952" y="1552879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669796" y="441797"/>
            <a:ext cx="15275709" cy="9403406"/>
            <a:chOff x="0" y="0"/>
            <a:chExt cx="3936862" cy="24234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36862" cy="2423450"/>
            </a:xfrm>
            <a:custGeom>
              <a:avLst/>
              <a:gdLst/>
              <a:ahLst/>
              <a:cxnLst/>
              <a:rect l="l" t="t" r="r" b="b"/>
              <a:pathLst>
                <a:path w="3936862" h="2423450">
                  <a:moveTo>
                    <a:pt x="3812402" y="2423450"/>
                  </a:moveTo>
                  <a:lnTo>
                    <a:pt x="124460" y="2423450"/>
                  </a:lnTo>
                  <a:cubicBezTo>
                    <a:pt x="55880" y="2423450"/>
                    <a:pt x="0" y="2367569"/>
                    <a:pt x="0" y="22989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12402" y="0"/>
                  </a:lnTo>
                  <a:cubicBezTo>
                    <a:pt x="3880982" y="0"/>
                    <a:pt x="3936862" y="55880"/>
                    <a:pt x="3936862" y="124460"/>
                  </a:cubicBezTo>
                  <a:lnTo>
                    <a:pt x="3936862" y="2298990"/>
                  </a:lnTo>
                  <a:cubicBezTo>
                    <a:pt x="3936862" y="2367570"/>
                    <a:pt x="3880982" y="2423450"/>
                    <a:pt x="3812402" y="2423450"/>
                  </a:cubicBezTo>
                  <a:close/>
                </a:path>
              </a:pathLst>
            </a:custGeom>
            <a:solidFill>
              <a:srgbClr val="906F3F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1631441" y="1028700"/>
            <a:ext cx="7168995" cy="9590629"/>
          </a:xfrm>
          <a:custGeom>
            <a:avLst/>
            <a:gdLst/>
            <a:ahLst/>
            <a:cxnLst/>
            <a:rect l="l" t="t" r="r" b="b"/>
            <a:pathLst>
              <a:path w="7168995" h="9590629">
                <a:moveTo>
                  <a:pt x="0" y="0"/>
                </a:moveTo>
                <a:lnTo>
                  <a:pt x="7168996" y="0"/>
                </a:lnTo>
                <a:lnTo>
                  <a:pt x="7168996" y="9590629"/>
                </a:lnTo>
                <a:lnTo>
                  <a:pt x="0" y="9590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47304" y="3762443"/>
            <a:ext cx="4658609" cy="8450991"/>
          </a:xfrm>
          <a:custGeom>
            <a:avLst/>
            <a:gdLst/>
            <a:ahLst/>
            <a:cxnLst/>
            <a:rect l="l" t="t" r="r" b="b"/>
            <a:pathLst>
              <a:path w="4658609" h="8450991">
                <a:moveTo>
                  <a:pt x="0" y="0"/>
                </a:moveTo>
                <a:lnTo>
                  <a:pt x="4658609" y="0"/>
                </a:lnTo>
                <a:lnTo>
                  <a:pt x="4658609" y="8450991"/>
                </a:lnTo>
                <a:lnTo>
                  <a:pt x="0" y="84509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36621" y="8621481"/>
            <a:ext cx="6609185" cy="878338"/>
            <a:chOff x="0" y="0"/>
            <a:chExt cx="3058019" cy="406400"/>
          </a:xfrm>
        </p:grpSpPr>
        <p:sp>
          <p:nvSpPr>
            <p:cNvPr id="13" name="Freeform 13"/>
            <p:cNvSpPr/>
            <p:nvPr/>
          </p:nvSpPr>
          <p:spPr>
            <a:xfrm>
              <a:off x="203200" y="-326"/>
              <a:ext cx="2651619" cy="407051"/>
            </a:xfrm>
            <a:custGeom>
              <a:avLst/>
              <a:gdLst/>
              <a:ahLst/>
              <a:cxnLst/>
              <a:rect l="l" t="t" r="r" b="b"/>
              <a:pathLst>
                <a:path w="2651619" h="407051">
                  <a:moveTo>
                    <a:pt x="2651619" y="326"/>
                  </a:moveTo>
                  <a:cubicBezTo>
                    <a:pt x="2578806" y="0"/>
                    <a:pt x="2511384" y="38659"/>
                    <a:pt x="2474884" y="101663"/>
                  </a:cubicBezTo>
                  <a:cubicBezTo>
                    <a:pt x="2438383" y="164667"/>
                    <a:pt x="2438383" y="242385"/>
                    <a:pt x="2474884" y="305389"/>
                  </a:cubicBezTo>
                  <a:cubicBezTo>
                    <a:pt x="2511384" y="368393"/>
                    <a:pt x="2578806" y="407052"/>
                    <a:pt x="2651619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36621" y="2796199"/>
            <a:ext cx="9227914" cy="379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977"/>
              </a:lnSpc>
            </a:pPr>
            <a:r>
              <a:rPr lang="en-US" sz="12481">
                <a:solidFill>
                  <a:srgbClr val="FFFFFF"/>
                </a:solidFill>
                <a:latin typeface="Fredoka One Bold"/>
              </a:rPr>
              <a:t>podem se</a:t>
            </a:r>
          </a:p>
          <a:p>
            <a:pPr>
              <a:lnSpc>
                <a:spcPts val="14977"/>
              </a:lnSpc>
            </a:pPr>
            <a:r>
              <a:rPr lang="en-US" sz="12481">
                <a:solidFill>
                  <a:srgbClr val="FFFFFF"/>
                </a:solidFill>
                <a:latin typeface="Fredoka One Bold"/>
              </a:rPr>
              <a:t>alimentar...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36621" y="1973400"/>
            <a:ext cx="608883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26"/>
              </a:lnSpc>
            </a:pPr>
            <a:r>
              <a:rPr lang="en-US" sz="5355">
                <a:solidFill>
                  <a:srgbClr val="FFFFFF"/>
                </a:solidFill>
                <a:latin typeface="Fredoka One Bold"/>
              </a:rPr>
              <a:t>Aqueles que não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36621" y="6818081"/>
            <a:ext cx="7614335" cy="140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anjari Thin Bold"/>
              </a:rPr>
              <a:t>O Brasil registrou um aumento de 63% nos índices de fome desde 2004, chegando a 33 milhões de pessoas com insegurança alimentar em 2022.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74648" y="8805374"/>
            <a:ext cx="5872067" cy="57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5"/>
              </a:lnSpc>
              <a:spcBef>
                <a:spcPct val="0"/>
              </a:spcBef>
            </a:pPr>
            <a:r>
              <a:rPr lang="en-US" sz="3296">
                <a:solidFill>
                  <a:srgbClr val="FFFFFF"/>
                </a:solidFill>
                <a:latin typeface="Manjari Bold Bold"/>
              </a:rPr>
              <a:t>Cenário Atual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020" y="4168971"/>
            <a:ext cx="8637980" cy="4905949"/>
            <a:chOff x="0" y="0"/>
            <a:chExt cx="2226184" cy="12643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6184" cy="1264363"/>
            </a:xfrm>
            <a:custGeom>
              <a:avLst/>
              <a:gdLst/>
              <a:ahLst/>
              <a:cxnLst/>
              <a:rect l="l" t="t" r="r" b="b"/>
              <a:pathLst>
                <a:path w="2226184" h="1264363">
                  <a:moveTo>
                    <a:pt x="2101724" y="1264363"/>
                  </a:moveTo>
                  <a:lnTo>
                    <a:pt x="124460" y="1264363"/>
                  </a:lnTo>
                  <a:cubicBezTo>
                    <a:pt x="55880" y="1264363"/>
                    <a:pt x="0" y="1208483"/>
                    <a:pt x="0" y="11399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01724" y="0"/>
                  </a:lnTo>
                  <a:cubicBezTo>
                    <a:pt x="2170304" y="0"/>
                    <a:pt x="2226184" y="55880"/>
                    <a:pt x="2226184" y="124460"/>
                  </a:cubicBezTo>
                  <a:lnTo>
                    <a:pt x="2226184" y="1139903"/>
                  </a:lnTo>
                  <a:cubicBezTo>
                    <a:pt x="2226184" y="1208483"/>
                    <a:pt x="2170304" y="1264363"/>
                    <a:pt x="2101724" y="12643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13686922" y="-8745543"/>
            <a:ext cx="40944222" cy="19316187"/>
            <a:chOff x="0" y="0"/>
            <a:chExt cx="54592296" cy="25754916"/>
          </a:xfrm>
        </p:grpSpPr>
        <p:sp>
          <p:nvSpPr>
            <p:cNvPr id="5" name="Freeform 5"/>
            <p:cNvSpPr/>
            <p:nvPr/>
          </p:nvSpPr>
          <p:spPr>
            <a:xfrm>
              <a:off x="19437076" y="5217202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5417779" y="1036323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0730735" y="15677796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34797952" y="1552879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9846320" y="1583656"/>
            <a:ext cx="11108992" cy="10345249"/>
          </a:xfrm>
          <a:custGeom>
            <a:avLst/>
            <a:gdLst/>
            <a:ahLst/>
            <a:cxnLst/>
            <a:rect l="l" t="t" r="r" b="b"/>
            <a:pathLst>
              <a:path w="11108992" h="10345249">
                <a:moveTo>
                  <a:pt x="0" y="0"/>
                </a:moveTo>
                <a:lnTo>
                  <a:pt x="11108992" y="0"/>
                </a:lnTo>
                <a:lnTo>
                  <a:pt x="11108992" y="10345249"/>
                </a:lnTo>
                <a:lnTo>
                  <a:pt x="0" y="10345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1232" y="1113500"/>
            <a:ext cx="8976143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6"/>
              </a:lnSpc>
            </a:pPr>
            <a:r>
              <a:rPr lang="en-US" sz="7580">
                <a:solidFill>
                  <a:srgbClr val="664C25"/>
                </a:solidFill>
                <a:latin typeface="Fredoka One Bold"/>
              </a:rPr>
              <a:t>... E a comida que não chega ao prato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2733" y="4470924"/>
            <a:ext cx="7397783" cy="4098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664C25"/>
                </a:solidFill>
                <a:latin typeface="Open Sans Light"/>
              </a:rPr>
              <a:t>Um levantamento da ONU mostra que o Brasil desperdiça por ano cerca de 27 milhões de toneladas de alimentos.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>
              <a:solidFill>
                <a:srgbClr val="664C25"/>
              </a:solidFill>
              <a:latin typeface="Open Sans Light"/>
            </a:endParaRP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664C25"/>
                </a:solidFill>
                <a:latin typeface="Open Sans Light"/>
              </a:rPr>
              <a:t>Estima-se que 80% desse desperdício acontece no manuseio, transporte e centrais de abastecimento.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endParaRPr lang="en-US" sz="2900">
              <a:solidFill>
                <a:srgbClr val="664C25"/>
              </a:solidFill>
              <a:latin typeface="Open Sans Light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80490" y="3625179"/>
            <a:ext cx="9504824" cy="0"/>
          </a:xfrm>
          <a:prstGeom prst="line">
            <a:avLst/>
          </a:prstGeom>
          <a:ln w="123825" cap="rnd">
            <a:solidFill>
              <a:srgbClr val="664C25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457032" y="8635751"/>
            <a:ext cx="6609185" cy="878338"/>
            <a:chOff x="0" y="0"/>
            <a:chExt cx="3058019" cy="406400"/>
          </a:xfrm>
        </p:grpSpPr>
        <p:sp>
          <p:nvSpPr>
            <p:cNvPr id="15" name="Freeform 15"/>
            <p:cNvSpPr/>
            <p:nvPr/>
          </p:nvSpPr>
          <p:spPr>
            <a:xfrm>
              <a:off x="203200" y="-326"/>
              <a:ext cx="2651619" cy="407051"/>
            </a:xfrm>
            <a:custGeom>
              <a:avLst/>
              <a:gdLst/>
              <a:ahLst/>
              <a:cxnLst/>
              <a:rect l="l" t="t" r="r" b="b"/>
              <a:pathLst>
                <a:path w="2651619" h="407051">
                  <a:moveTo>
                    <a:pt x="2651619" y="326"/>
                  </a:moveTo>
                  <a:cubicBezTo>
                    <a:pt x="2578806" y="0"/>
                    <a:pt x="2511384" y="38659"/>
                    <a:pt x="2474884" y="101663"/>
                  </a:cubicBezTo>
                  <a:cubicBezTo>
                    <a:pt x="2438383" y="164667"/>
                    <a:pt x="2438383" y="242385"/>
                    <a:pt x="2474884" y="305389"/>
                  </a:cubicBezTo>
                  <a:cubicBezTo>
                    <a:pt x="2511384" y="368393"/>
                    <a:pt x="2578806" y="407052"/>
                    <a:pt x="2651619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95060" y="8819645"/>
            <a:ext cx="5872067" cy="57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5"/>
              </a:lnSpc>
              <a:spcBef>
                <a:spcPct val="0"/>
              </a:spcBef>
            </a:pPr>
            <a:r>
              <a:rPr lang="en-US" sz="3296">
                <a:solidFill>
                  <a:srgbClr val="FFFFFF"/>
                </a:solidFill>
                <a:latin typeface="Manjari Bold Bold"/>
              </a:rPr>
              <a:t>Cenário Atual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6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28335" y="-5383193"/>
            <a:ext cx="40944222" cy="19316187"/>
            <a:chOff x="0" y="0"/>
            <a:chExt cx="54592296" cy="25754916"/>
          </a:xfrm>
        </p:grpSpPr>
        <p:sp>
          <p:nvSpPr>
            <p:cNvPr id="3" name="Freeform 3"/>
            <p:cNvSpPr/>
            <p:nvPr/>
          </p:nvSpPr>
          <p:spPr>
            <a:xfrm>
              <a:off x="19437076" y="5217202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17779" y="1036323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730735" y="15677796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4797952" y="1552879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-571500"/>
            <a:ext cx="18288000" cy="4059538"/>
            <a:chOff x="0" y="0"/>
            <a:chExt cx="4816593" cy="10691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069179"/>
            </a:xfrm>
            <a:custGeom>
              <a:avLst/>
              <a:gdLst/>
              <a:ahLst/>
              <a:cxnLst/>
              <a:rect l="l" t="t" r="r" b="b"/>
              <a:pathLst>
                <a:path w="4816592" h="1069179">
                  <a:moveTo>
                    <a:pt x="0" y="0"/>
                  </a:moveTo>
                  <a:lnTo>
                    <a:pt x="4816592" y="0"/>
                  </a:lnTo>
                  <a:lnTo>
                    <a:pt x="4816592" y="1069179"/>
                  </a:lnTo>
                  <a:lnTo>
                    <a:pt x="0" y="1069179"/>
                  </a:lnTo>
                  <a:close/>
                </a:path>
              </a:pathLst>
            </a:custGeom>
            <a:solidFill>
              <a:srgbClr val="F3E9D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248828" y="1446555"/>
            <a:ext cx="1110302" cy="572629"/>
            <a:chOff x="0" y="0"/>
            <a:chExt cx="787991" cy="406400"/>
          </a:xfrm>
        </p:grpSpPr>
        <p:sp>
          <p:nvSpPr>
            <p:cNvPr id="12" name="Freeform 12"/>
            <p:cNvSpPr/>
            <p:nvPr/>
          </p:nvSpPr>
          <p:spPr>
            <a:xfrm>
              <a:off x="203200" y="-326"/>
              <a:ext cx="381591" cy="407051"/>
            </a:xfrm>
            <a:custGeom>
              <a:avLst/>
              <a:gdLst/>
              <a:ahLst/>
              <a:cxnLst/>
              <a:rect l="l" t="t" r="r" b="b"/>
              <a:pathLst>
                <a:path w="381591" h="407051">
                  <a:moveTo>
                    <a:pt x="381591" y="326"/>
                  </a:moveTo>
                  <a:cubicBezTo>
                    <a:pt x="308778" y="0"/>
                    <a:pt x="241357" y="38659"/>
                    <a:pt x="204856" y="101663"/>
                  </a:cubicBezTo>
                  <a:cubicBezTo>
                    <a:pt x="168355" y="164667"/>
                    <a:pt x="168355" y="242385"/>
                    <a:pt x="204856" y="305389"/>
                  </a:cubicBezTo>
                  <a:cubicBezTo>
                    <a:pt x="241357" y="368393"/>
                    <a:pt x="308778" y="407052"/>
                    <a:pt x="381591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621067" y="1446555"/>
            <a:ext cx="1110302" cy="572629"/>
            <a:chOff x="0" y="0"/>
            <a:chExt cx="787991" cy="406400"/>
          </a:xfrm>
        </p:grpSpPr>
        <p:sp>
          <p:nvSpPr>
            <p:cNvPr id="15" name="Freeform 15"/>
            <p:cNvSpPr/>
            <p:nvPr/>
          </p:nvSpPr>
          <p:spPr>
            <a:xfrm>
              <a:off x="203200" y="-326"/>
              <a:ext cx="381591" cy="407051"/>
            </a:xfrm>
            <a:custGeom>
              <a:avLst/>
              <a:gdLst/>
              <a:ahLst/>
              <a:cxnLst/>
              <a:rect l="l" t="t" r="r" b="b"/>
              <a:pathLst>
                <a:path w="381591" h="407051">
                  <a:moveTo>
                    <a:pt x="381591" y="326"/>
                  </a:moveTo>
                  <a:cubicBezTo>
                    <a:pt x="308778" y="0"/>
                    <a:pt x="241357" y="38659"/>
                    <a:pt x="204856" y="101663"/>
                  </a:cubicBezTo>
                  <a:cubicBezTo>
                    <a:pt x="168355" y="164667"/>
                    <a:pt x="168355" y="242385"/>
                    <a:pt x="204856" y="305389"/>
                  </a:cubicBezTo>
                  <a:cubicBezTo>
                    <a:pt x="241357" y="368393"/>
                    <a:pt x="308778" y="407052"/>
                    <a:pt x="381591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10800000">
            <a:off x="6495694" y="1587135"/>
            <a:ext cx="616571" cy="291470"/>
          </a:xfrm>
          <a:custGeom>
            <a:avLst/>
            <a:gdLst/>
            <a:ahLst/>
            <a:cxnLst/>
            <a:rect l="l" t="t" r="r" b="b"/>
            <a:pathLst>
              <a:path w="616571" h="291470">
                <a:moveTo>
                  <a:pt x="0" y="0"/>
                </a:moveTo>
                <a:lnTo>
                  <a:pt x="616571" y="0"/>
                </a:lnTo>
                <a:lnTo>
                  <a:pt x="616571" y="291470"/>
                </a:lnTo>
                <a:lnTo>
                  <a:pt x="0" y="29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11867932" y="1587135"/>
            <a:ext cx="616571" cy="291470"/>
          </a:xfrm>
          <a:custGeom>
            <a:avLst/>
            <a:gdLst/>
            <a:ahLst/>
            <a:cxnLst/>
            <a:rect l="l" t="t" r="r" b="b"/>
            <a:pathLst>
              <a:path w="616571" h="291470">
                <a:moveTo>
                  <a:pt x="0" y="0"/>
                </a:moveTo>
                <a:lnTo>
                  <a:pt x="616572" y="0"/>
                </a:lnTo>
                <a:lnTo>
                  <a:pt x="616572" y="291470"/>
                </a:lnTo>
                <a:lnTo>
                  <a:pt x="0" y="291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943044" y="2935560"/>
            <a:ext cx="6705675" cy="9129013"/>
          </a:xfrm>
          <a:custGeom>
            <a:avLst/>
            <a:gdLst/>
            <a:ahLst/>
            <a:cxnLst/>
            <a:rect l="l" t="t" r="r" b="b"/>
            <a:pathLst>
              <a:path w="6705675" h="9129013">
                <a:moveTo>
                  <a:pt x="0" y="0"/>
                </a:moveTo>
                <a:lnTo>
                  <a:pt x="6705675" y="0"/>
                </a:lnTo>
                <a:lnTo>
                  <a:pt x="6705675" y="9129013"/>
                </a:lnTo>
                <a:lnTo>
                  <a:pt x="0" y="9129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200495" y="5463294"/>
            <a:ext cx="7943505" cy="295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634"/>
              </a:lnSpc>
            </a:pPr>
            <a:r>
              <a:rPr lang="en-US" sz="9695">
                <a:solidFill>
                  <a:srgbClr val="FFFFFF"/>
                </a:solidFill>
                <a:latin typeface="Fredoka One Bold"/>
              </a:rPr>
              <a:t>Qual a nossa solução?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0495" y="856890"/>
            <a:ext cx="4734008" cy="1481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664C25"/>
                </a:solidFill>
                <a:latin typeface="Manjari Bold Bold"/>
              </a:rPr>
              <a:t>Comida própria para consumo que seria desperdiçada de negócios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80555" y="856890"/>
            <a:ext cx="3426601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664C25"/>
                </a:solidFill>
                <a:latin typeface="Manjari Bold Bold"/>
              </a:rPr>
              <a:t>Contato com ongs, movimentos e projetos sociais locais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31444" y="856890"/>
            <a:ext cx="3929589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664C25"/>
                </a:solidFill>
                <a:latin typeface="Manjari Bold Bold"/>
              </a:rPr>
              <a:t>Entrega a pessoas em situação de vulnerabilidade alimentar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6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5773" y="-2105948"/>
            <a:ext cx="10226866" cy="102268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64C2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643240" y="-4573243"/>
            <a:ext cx="5803846" cy="8441958"/>
          </a:xfrm>
          <a:custGeom>
            <a:avLst/>
            <a:gdLst/>
            <a:ahLst/>
            <a:cxnLst/>
            <a:rect l="l" t="t" r="r" b="b"/>
            <a:pathLst>
              <a:path w="5803846" h="8441958">
                <a:moveTo>
                  <a:pt x="5803847" y="0"/>
                </a:moveTo>
                <a:lnTo>
                  <a:pt x="0" y="0"/>
                </a:lnTo>
                <a:lnTo>
                  <a:pt x="0" y="8441958"/>
                </a:lnTo>
                <a:lnTo>
                  <a:pt x="5803847" y="8441958"/>
                </a:lnTo>
                <a:lnTo>
                  <a:pt x="5803847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735901">
            <a:off x="16434366" y="6719876"/>
            <a:ext cx="2949107" cy="5173872"/>
          </a:xfrm>
          <a:custGeom>
            <a:avLst/>
            <a:gdLst/>
            <a:ahLst/>
            <a:cxnLst/>
            <a:rect l="l" t="t" r="r" b="b"/>
            <a:pathLst>
              <a:path w="2949107" h="5173872">
                <a:moveTo>
                  <a:pt x="0" y="0"/>
                </a:moveTo>
                <a:lnTo>
                  <a:pt x="2949106" y="0"/>
                </a:lnTo>
                <a:lnTo>
                  <a:pt x="2949106" y="5173871"/>
                </a:lnTo>
                <a:lnTo>
                  <a:pt x="0" y="5173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323475">
            <a:off x="12205034" y="-2671955"/>
            <a:ext cx="2871504" cy="4222801"/>
          </a:xfrm>
          <a:custGeom>
            <a:avLst/>
            <a:gdLst/>
            <a:ahLst/>
            <a:cxnLst/>
            <a:rect l="l" t="t" r="r" b="b"/>
            <a:pathLst>
              <a:path w="2871504" h="4222801">
                <a:moveTo>
                  <a:pt x="0" y="0"/>
                </a:moveTo>
                <a:lnTo>
                  <a:pt x="2871504" y="0"/>
                </a:lnTo>
                <a:lnTo>
                  <a:pt x="2871504" y="4222801"/>
                </a:lnTo>
                <a:lnTo>
                  <a:pt x="0" y="42228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326723" y="1984854"/>
            <a:ext cx="1256908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32"/>
              </a:lnSpc>
            </a:pPr>
            <a:r>
              <a:rPr lang="en-US" sz="8193">
                <a:solidFill>
                  <a:srgbClr val="FFFFFF"/>
                </a:solidFill>
                <a:latin typeface="Fredoka One Bold"/>
              </a:rPr>
              <a:t>Benefícios contra a fome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10440315" y="6138893"/>
            <a:ext cx="0" cy="832973"/>
          </a:xfrm>
          <a:prstGeom prst="line">
            <a:avLst/>
          </a:prstGeom>
          <a:ln w="142875" cap="rnd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399611" y="4632112"/>
            <a:ext cx="1506781" cy="15067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86925" y="4632112"/>
            <a:ext cx="1506781" cy="15067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99611" y="6971866"/>
            <a:ext cx="1506781" cy="150678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86925" y="6971866"/>
            <a:ext cx="1506781" cy="150678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449275" y="5507061"/>
            <a:ext cx="5694725" cy="92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E2E2E2"/>
                </a:solidFill>
                <a:latin typeface="Manjari Thin Bold"/>
              </a:rPr>
              <a:t>Renova uma economia autossustentável local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36590" y="5507061"/>
            <a:ext cx="5522710" cy="92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E2E2E2"/>
                </a:solidFill>
                <a:latin typeface="Manjari Thin Bold"/>
              </a:rPr>
              <a:t>Redução da fome crônica é ter a população ativa saudável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49275" y="7846815"/>
            <a:ext cx="5159219" cy="92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E2E2E2"/>
                </a:solidFill>
                <a:latin typeface="Manjari Thin Bold"/>
              </a:rPr>
              <a:t>Impulsiona a regularização de pessoas em vulnerabilidade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36590" y="7840083"/>
            <a:ext cx="5159219" cy="92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E2E2E2"/>
                </a:solidFill>
                <a:latin typeface="Manjari Thin Bold"/>
              </a:rPr>
              <a:t>Menos desperdício é menos lixo gerado e não tratado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49275" y="4728579"/>
            <a:ext cx="4772064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E2E2E2"/>
                </a:solidFill>
                <a:latin typeface="Fredoka One Bold"/>
              </a:rPr>
              <a:t>Financeiro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36590" y="4728579"/>
            <a:ext cx="3878500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E2E2E2"/>
                </a:solidFill>
                <a:latin typeface="Fredoka One Bold"/>
              </a:rPr>
              <a:t>Antropológico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49275" y="7068333"/>
            <a:ext cx="4772064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E2E2E2"/>
                </a:solidFill>
                <a:latin typeface="Fredoka One Bold"/>
              </a:rPr>
              <a:t>Sociocultural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736590" y="7061601"/>
            <a:ext cx="5159219" cy="7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7"/>
              </a:lnSpc>
              <a:spcBef>
                <a:spcPct val="0"/>
              </a:spcBef>
            </a:pPr>
            <a:r>
              <a:rPr lang="en-US" sz="4133">
                <a:solidFill>
                  <a:srgbClr val="E2E2E2"/>
                </a:solidFill>
                <a:latin typeface="Fredoka One Bold"/>
              </a:rPr>
              <a:t>Ecológico</a:t>
            </a:r>
          </a:p>
        </p:txBody>
      </p:sp>
      <p:sp>
        <p:nvSpPr>
          <p:cNvPr id="30" name="AutoShape 30"/>
          <p:cNvSpPr/>
          <p:nvPr/>
        </p:nvSpPr>
        <p:spPr>
          <a:xfrm flipV="1">
            <a:off x="2153001" y="6138893"/>
            <a:ext cx="0" cy="1585674"/>
          </a:xfrm>
          <a:prstGeom prst="line">
            <a:avLst/>
          </a:prstGeom>
          <a:ln w="142875" cap="rnd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31" name="Freeform 31"/>
          <p:cNvSpPr/>
          <p:nvPr/>
        </p:nvSpPr>
        <p:spPr>
          <a:xfrm>
            <a:off x="-1639435" y="8288741"/>
            <a:ext cx="3720999" cy="3227121"/>
          </a:xfrm>
          <a:custGeom>
            <a:avLst/>
            <a:gdLst/>
            <a:ahLst/>
            <a:cxnLst/>
            <a:rect l="l" t="t" r="r" b="b"/>
            <a:pathLst>
              <a:path w="3720999" h="3227121">
                <a:moveTo>
                  <a:pt x="0" y="0"/>
                </a:moveTo>
                <a:lnTo>
                  <a:pt x="3720999" y="0"/>
                </a:lnTo>
                <a:lnTo>
                  <a:pt x="3720999" y="3227121"/>
                </a:lnTo>
                <a:lnTo>
                  <a:pt x="0" y="3227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9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82360" y="-7349755"/>
            <a:ext cx="40944222" cy="19316187"/>
            <a:chOff x="0" y="0"/>
            <a:chExt cx="54592296" cy="25754916"/>
          </a:xfrm>
        </p:grpSpPr>
        <p:sp>
          <p:nvSpPr>
            <p:cNvPr id="3" name="Freeform 3"/>
            <p:cNvSpPr/>
            <p:nvPr/>
          </p:nvSpPr>
          <p:spPr>
            <a:xfrm>
              <a:off x="19437076" y="5217202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17779" y="1036323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730735" y="15677796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4797952" y="1552879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7251008"/>
            <a:ext cx="18288000" cy="3035992"/>
            <a:chOff x="0" y="0"/>
            <a:chExt cx="4816593" cy="7996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799603"/>
            </a:xfrm>
            <a:custGeom>
              <a:avLst/>
              <a:gdLst/>
              <a:ahLst/>
              <a:cxnLst/>
              <a:rect l="l" t="t" r="r" b="b"/>
              <a:pathLst>
                <a:path w="4816592" h="799603">
                  <a:moveTo>
                    <a:pt x="0" y="0"/>
                  </a:moveTo>
                  <a:lnTo>
                    <a:pt x="4816592" y="0"/>
                  </a:lnTo>
                  <a:lnTo>
                    <a:pt x="4816592" y="799603"/>
                  </a:lnTo>
                  <a:lnTo>
                    <a:pt x="0" y="799603"/>
                  </a:lnTo>
                  <a:close/>
                </a:path>
              </a:pathLst>
            </a:custGeom>
            <a:solidFill>
              <a:srgbClr val="906F3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10322" y="2712077"/>
            <a:ext cx="4434442" cy="6546223"/>
            <a:chOff x="0" y="0"/>
            <a:chExt cx="1429395" cy="21101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29395" cy="2110105"/>
            </a:xfrm>
            <a:custGeom>
              <a:avLst/>
              <a:gdLst/>
              <a:ahLst/>
              <a:cxnLst/>
              <a:rect l="l" t="t" r="r" b="b"/>
              <a:pathLst>
                <a:path w="1429395" h="2110105">
                  <a:moveTo>
                    <a:pt x="1304935" y="2110105"/>
                  </a:moveTo>
                  <a:lnTo>
                    <a:pt x="124460" y="2110105"/>
                  </a:lnTo>
                  <a:cubicBezTo>
                    <a:pt x="55880" y="2110105"/>
                    <a:pt x="0" y="2054225"/>
                    <a:pt x="0" y="19856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04935" y="0"/>
                  </a:lnTo>
                  <a:cubicBezTo>
                    <a:pt x="1373515" y="0"/>
                    <a:pt x="1429395" y="55880"/>
                    <a:pt x="1429395" y="124460"/>
                  </a:cubicBezTo>
                  <a:lnTo>
                    <a:pt x="1429395" y="1985645"/>
                  </a:lnTo>
                  <a:cubicBezTo>
                    <a:pt x="1429395" y="2054225"/>
                    <a:pt x="1373515" y="2110105"/>
                    <a:pt x="1304935" y="211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927745" y="2712077"/>
            <a:ext cx="4434442" cy="6546223"/>
            <a:chOff x="0" y="0"/>
            <a:chExt cx="1429395" cy="21101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29395" cy="2110105"/>
            </a:xfrm>
            <a:custGeom>
              <a:avLst/>
              <a:gdLst/>
              <a:ahLst/>
              <a:cxnLst/>
              <a:rect l="l" t="t" r="r" b="b"/>
              <a:pathLst>
                <a:path w="1429395" h="2110105">
                  <a:moveTo>
                    <a:pt x="1304935" y="2110105"/>
                  </a:moveTo>
                  <a:lnTo>
                    <a:pt x="124460" y="2110105"/>
                  </a:lnTo>
                  <a:cubicBezTo>
                    <a:pt x="55880" y="2110105"/>
                    <a:pt x="0" y="2054225"/>
                    <a:pt x="0" y="19856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04935" y="0"/>
                  </a:lnTo>
                  <a:cubicBezTo>
                    <a:pt x="1373515" y="0"/>
                    <a:pt x="1429395" y="55880"/>
                    <a:pt x="1429395" y="124460"/>
                  </a:cubicBezTo>
                  <a:lnTo>
                    <a:pt x="1429395" y="1985645"/>
                  </a:lnTo>
                  <a:cubicBezTo>
                    <a:pt x="1429395" y="2054225"/>
                    <a:pt x="1373515" y="2110105"/>
                    <a:pt x="1304935" y="211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5" name="Group 14">
            <a:extLst>
              <a:ext uri="{FF2B5EF4-FFF2-40B4-BE49-F238E27FC236}">
                <a16:creationId xmlns:a16="http://schemas.microsoft.com/office/drawing/2014/main" id="{85B79F16-CFC3-443D-9DAC-1B36182D0C1F}"/>
              </a:ext>
            </a:extLst>
          </p:cNvPr>
          <p:cNvGrpSpPr/>
          <p:nvPr/>
        </p:nvGrpSpPr>
        <p:grpSpPr>
          <a:xfrm>
            <a:off x="5890320" y="2052004"/>
            <a:ext cx="6609185" cy="878338"/>
            <a:chOff x="0" y="0"/>
            <a:chExt cx="3058019" cy="406400"/>
          </a:xfrm>
        </p:grpSpPr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457EC9A3-8C01-4787-ACA3-83085844B1C3}"/>
                </a:ext>
              </a:extLst>
            </p:cNvPr>
            <p:cNvSpPr/>
            <p:nvPr/>
          </p:nvSpPr>
          <p:spPr>
            <a:xfrm>
              <a:off x="203200" y="-326"/>
              <a:ext cx="2651619" cy="407051"/>
            </a:xfrm>
            <a:custGeom>
              <a:avLst/>
              <a:gdLst/>
              <a:ahLst/>
              <a:cxnLst/>
              <a:rect l="l" t="t" r="r" b="b"/>
              <a:pathLst>
                <a:path w="2651619" h="407051">
                  <a:moveTo>
                    <a:pt x="2651619" y="326"/>
                  </a:moveTo>
                  <a:cubicBezTo>
                    <a:pt x="2578806" y="0"/>
                    <a:pt x="2511384" y="38659"/>
                    <a:pt x="2474884" y="101663"/>
                  </a:cubicBezTo>
                  <a:cubicBezTo>
                    <a:pt x="2438383" y="164667"/>
                    <a:pt x="2438383" y="242385"/>
                    <a:pt x="2474884" y="305389"/>
                  </a:cubicBezTo>
                  <a:cubicBezTo>
                    <a:pt x="2511384" y="368393"/>
                    <a:pt x="2578806" y="407052"/>
                    <a:pt x="2651619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47" name="TextBox 16">
              <a:extLst>
                <a:ext uri="{FF2B5EF4-FFF2-40B4-BE49-F238E27FC236}">
                  <a16:creationId xmlns:a16="http://schemas.microsoft.com/office/drawing/2014/main" id="{D06B9F65-B707-45B4-BC80-98D87404ECD0}"/>
                </a:ext>
              </a:extLst>
            </p:cNvPr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43237" y="2712077"/>
            <a:ext cx="4434442" cy="6546223"/>
            <a:chOff x="0" y="0"/>
            <a:chExt cx="1429395" cy="21101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29395" cy="2110105"/>
            </a:xfrm>
            <a:custGeom>
              <a:avLst/>
              <a:gdLst/>
              <a:ahLst/>
              <a:cxnLst/>
              <a:rect l="l" t="t" r="r" b="b"/>
              <a:pathLst>
                <a:path w="1429395" h="2110105">
                  <a:moveTo>
                    <a:pt x="1304935" y="2110105"/>
                  </a:moveTo>
                  <a:lnTo>
                    <a:pt x="124460" y="2110105"/>
                  </a:lnTo>
                  <a:cubicBezTo>
                    <a:pt x="55880" y="2110105"/>
                    <a:pt x="0" y="2054225"/>
                    <a:pt x="0" y="198564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04935" y="0"/>
                  </a:lnTo>
                  <a:cubicBezTo>
                    <a:pt x="1373515" y="0"/>
                    <a:pt x="1429395" y="55880"/>
                    <a:pt x="1429395" y="124460"/>
                  </a:cubicBezTo>
                  <a:lnTo>
                    <a:pt x="1429395" y="1985645"/>
                  </a:lnTo>
                  <a:cubicBezTo>
                    <a:pt x="1429395" y="2054225"/>
                    <a:pt x="1373515" y="2110105"/>
                    <a:pt x="1304935" y="211010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3459503" y="7203383"/>
            <a:ext cx="936079" cy="0"/>
          </a:xfrm>
          <a:prstGeom prst="line">
            <a:avLst/>
          </a:prstGeom>
          <a:ln w="47625" cap="rnd">
            <a:solidFill>
              <a:srgbClr val="906F3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8676926" y="7417695"/>
            <a:ext cx="936079" cy="0"/>
          </a:xfrm>
          <a:prstGeom prst="line">
            <a:avLst/>
          </a:prstGeom>
          <a:ln w="47625" cap="rnd">
            <a:solidFill>
              <a:srgbClr val="906F3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3892418" y="7203383"/>
            <a:ext cx="936079" cy="0"/>
          </a:xfrm>
          <a:prstGeom prst="line">
            <a:avLst/>
          </a:prstGeom>
          <a:ln w="47625" cap="rnd">
            <a:solidFill>
              <a:srgbClr val="906F3F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2777197" y="3197032"/>
            <a:ext cx="2300691" cy="2300681"/>
            <a:chOff x="0" y="0"/>
            <a:chExt cx="6350000" cy="63499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98281" t="-63881" r="-92133" b="-271743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7994620" y="3197032"/>
            <a:ext cx="2300691" cy="2300681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5000" b="-25000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3210112" y="3197032"/>
            <a:ext cx="2300691" cy="2300681"/>
            <a:chOff x="0" y="0"/>
            <a:chExt cx="6350000" cy="63499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1256" t="-19553" b="-77208"/>
              </a:stretch>
            </a:blipFill>
          </p:spPr>
        </p:sp>
      </p:grpSp>
      <p:sp>
        <p:nvSpPr>
          <p:cNvPr id="26" name="Freeform 26"/>
          <p:cNvSpPr/>
          <p:nvPr/>
        </p:nvSpPr>
        <p:spPr>
          <a:xfrm rot="2875448">
            <a:off x="-1014708" y="-1601626"/>
            <a:ext cx="3943170" cy="5673626"/>
          </a:xfrm>
          <a:custGeom>
            <a:avLst/>
            <a:gdLst/>
            <a:ahLst/>
            <a:cxnLst/>
            <a:rect l="l" t="t" r="r" b="b"/>
            <a:pathLst>
              <a:path w="3943170" h="5673626">
                <a:moveTo>
                  <a:pt x="0" y="0"/>
                </a:moveTo>
                <a:lnTo>
                  <a:pt x="3943169" y="0"/>
                </a:lnTo>
                <a:lnTo>
                  <a:pt x="3943169" y="5673626"/>
                </a:lnTo>
                <a:lnTo>
                  <a:pt x="0" y="5673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-2571168" flipH="1">
            <a:off x="15639788" y="-1808113"/>
            <a:ext cx="3943170" cy="5673626"/>
          </a:xfrm>
          <a:custGeom>
            <a:avLst/>
            <a:gdLst/>
            <a:ahLst/>
            <a:cxnLst/>
            <a:rect l="l" t="t" r="r" b="b"/>
            <a:pathLst>
              <a:path w="3943170" h="5673626">
                <a:moveTo>
                  <a:pt x="3943170" y="0"/>
                </a:moveTo>
                <a:lnTo>
                  <a:pt x="0" y="0"/>
                </a:lnTo>
                <a:lnTo>
                  <a:pt x="0" y="5673626"/>
                </a:lnTo>
                <a:lnTo>
                  <a:pt x="3943170" y="5673626"/>
                </a:lnTo>
                <a:lnTo>
                  <a:pt x="394317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7430081" y="2211090"/>
            <a:ext cx="3427838" cy="70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5"/>
              </a:lnSpc>
              <a:spcBef>
                <a:spcPct val="0"/>
              </a:spcBef>
            </a:pPr>
            <a:r>
              <a:rPr lang="en-US" sz="4139">
                <a:solidFill>
                  <a:srgbClr val="FFFFFF"/>
                </a:solidFill>
                <a:latin typeface="Manjari Bold Bold"/>
              </a:rPr>
              <a:t>Personas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58029" y="749927"/>
            <a:ext cx="1366470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7"/>
              </a:lnSpc>
            </a:pPr>
            <a:r>
              <a:rPr lang="en-US" sz="8464" dirty="0">
                <a:solidFill>
                  <a:srgbClr val="906F3F"/>
                </a:solidFill>
                <a:latin typeface="Fredoka One Bold"/>
              </a:rPr>
              <a:t>E para </a:t>
            </a:r>
            <a:r>
              <a:rPr lang="en-US" sz="8464" dirty="0" err="1">
                <a:solidFill>
                  <a:srgbClr val="906F3F"/>
                </a:solidFill>
                <a:latin typeface="Fredoka One Bold"/>
              </a:rPr>
              <a:t>quem</a:t>
            </a:r>
            <a:r>
              <a:rPr lang="en-US" sz="8464" dirty="0">
                <a:solidFill>
                  <a:srgbClr val="906F3F"/>
                </a:solidFill>
                <a:latin typeface="Fredoka One Bold"/>
              </a:rPr>
              <a:t> é?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617613" y="6414812"/>
            <a:ext cx="2619859" cy="45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664C25"/>
                </a:solidFill>
                <a:latin typeface="Manjari Thin Bold"/>
              </a:rPr>
              <a:t>Empreendedor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327269" y="6414812"/>
            <a:ext cx="3633462" cy="92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664C25"/>
                </a:solidFill>
                <a:latin typeface="Manjari Thin Bold"/>
              </a:rPr>
              <a:t>Participante de Ong Social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210112" y="6414812"/>
            <a:ext cx="2300691" cy="45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8"/>
              </a:lnSpc>
              <a:spcBef>
                <a:spcPct val="0"/>
              </a:spcBef>
            </a:pPr>
            <a:r>
              <a:rPr lang="en-US" sz="2577">
                <a:solidFill>
                  <a:srgbClr val="664C25"/>
                </a:solidFill>
                <a:latin typeface="Manjari Thin Bold"/>
              </a:rPr>
              <a:t>Beneficiários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298988" y="7530817"/>
            <a:ext cx="3257109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64C25"/>
                </a:solidFill>
                <a:latin typeface="Manjari Thin Bold"/>
              </a:rPr>
              <a:t>Tem intenções de melhorar a comunidade, mas sem inviabilizar o lucro do negócio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128472" y="7527233"/>
            <a:ext cx="4032986" cy="158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64C25"/>
                </a:solidFill>
                <a:latin typeface="Manjari Thin Bold"/>
              </a:rPr>
              <a:t>Um dos pilares de mudança comunitário e desenvolvimento de políticas sociais, mas com dificuldade de captar recursos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98178" y="7530817"/>
            <a:ext cx="3524560" cy="118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664C25"/>
                </a:solidFill>
                <a:latin typeface="Manjari Thin Bold"/>
              </a:rPr>
              <a:t>Família que está em situação de vulnerabilidade socioeconômica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458029" y="5764413"/>
            <a:ext cx="2939028" cy="57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3"/>
              </a:lnSpc>
              <a:spcBef>
                <a:spcPct val="0"/>
              </a:spcBef>
            </a:pPr>
            <a:r>
              <a:rPr lang="en-US" sz="3416">
                <a:solidFill>
                  <a:srgbClr val="906F3F"/>
                </a:solidFill>
                <a:latin typeface="Fredoka One Bold"/>
              </a:rPr>
              <a:t>Max Reis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401962" y="5726313"/>
            <a:ext cx="3486007" cy="57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3"/>
              </a:lnSpc>
              <a:spcBef>
                <a:spcPct val="0"/>
              </a:spcBef>
            </a:pPr>
            <a:r>
              <a:rPr lang="en-US" sz="3416">
                <a:solidFill>
                  <a:srgbClr val="906F3F"/>
                </a:solidFill>
                <a:latin typeface="Fredoka One Bold"/>
              </a:rPr>
              <a:t>Samara Felipe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143237" y="5764413"/>
            <a:ext cx="4434442" cy="570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3"/>
              </a:lnSpc>
              <a:spcBef>
                <a:spcPct val="0"/>
              </a:spcBef>
            </a:pPr>
            <a:r>
              <a:rPr lang="en-US" sz="3416">
                <a:solidFill>
                  <a:srgbClr val="906F3F"/>
                </a:solidFill>
                <a:latin typeface="Fredoka One Bold"/>
              </a:rPr>
              <a:t>Luana e Rafal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6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16155" y="-3543513"/>
            <a:ext cx="40944222" cy="19316187"/>
            <a:chOff x="0" y="0"/>
            <a:chExt cx="54592296" cy="25754916"/>
          </a:xfrm>
        </p:grpSpPr>
        <p:sp>
          <p:nvSpPr>
            <p:cNvPr id="3" name="Freeform 3"/>
            <p:cNvSpPr/>
            <p:nvPr/>
          </p:nvSpPr>
          <p:spPr>
            <a:xfrm>
              <a:off x="19437076" y="5217202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3" y="0"/>
                  </a:lnTo>
                  <a:lnTo>
                    <a:pt x="19794343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5417779" y="1036323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0730735" y="15677796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0"/>
                  </a:lnTo>
                  <a:lnTo>
                    <a:pt x="0" y="10077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4797952" y="15528791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19999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794344" cy="10077121"/>
            </a:xfrm>
            <a:custGeom>
              <a:avLst/>
              <a:gdLst/>
              <a:ahLst/>
              <a:cxnLst/>
              <a:rect l="l" t="t" r="r" b="b"/>
              <a:pathLst>
                <a:path w="19794344" h="10077121">
                  <a:moveTo>
                    <a:pt x="0" y="0"/>
                  </a:moveTo>
                  <a:lnTo>
                    <a:pt x="19794344" y="0"/>
                  </a:lnTo>
                  <a:lnTo>
                    <a:pt x="19794344" y="10077121"/>
                  </a:lnTo>
                  <a:lnTo>
                    <a:pt x="0" y="10077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526327" y="166794"/>
            <a:ext cx="17235346" cy="9953413"/>
          </a:xfrm>
          <a:custGeom>
            <a:avLst/>
            <a:gdLst/>
            <a:ahLst/>
            <a:cxnLst/>
            <a:rect l="l" t="t" r="r" b="b"/>
            <a:pathLst>
              <a:path w="17235346" h="9953413">
                <a:moveTo>
                  <a:pt x="0" y="0"/>
                </a:moveTo>
                <a:lnTo>
                  <a:pt x="17235346" y="0"/>
                </a:lnTo>
                <a:lnTo>
                  <a:pt x="17235346" y="9953412"/>
                </a:lnTo>
                <a:lnTo>
                  <a:pt x="0" y="9953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678815" y="9258300"/>
            <a:ext cx="6609185" cy="878338"/>
            <a:chOff x="0" y="0"/>
            <a:chExt cx="3058019" cy="406400"/>
          </a:xfrm>
        </p:grpSpPr>
        <p:sp>
          <p:nvSpPr>
            <p:cNvPr id="10" name="Freeform 10"/>
            <p:cNvSpPr/>
            <p:nvPr/>
          </p:nvSpPr>
          <p:spPr>
            <a:xfrm>
              <a:off x="203200" y="-326"/>
              <a:ext cx="2651619" cy="407051"/>
            </a:xfrm>
            <a:custGeom>
              <a:avLst/>
              <a:gdLst/>
              <a:ahLst/>
              <a:cxnLst/>
              <a:rect l="l" t="t" r="r" b="b"/>
              <a:pathLst>
                <a:path w="2651619" h="407051">
                  <a:moveTo>
                    <a:pt x="2651619" y="326"/>
                  </a:moveTo>
                  <a:cubicBezTo>
                    <a:pt x="2578806" y="0"/>
                    <a:pt x="2511384" y="38659"/>
                    <a:pt x="2474884" y="101663"/>
                  </a:cubicBezTo>
                  <a:cubicBezTo>
                    <a:pt x="2438383" y="164667"/>
                    <a:pt x="2438383" y="242385"/>
                    <a:pt x="2474884" y="305389"/>
                  </a:cubicBezTo>
                  <a:cubicBezTo>
                    <a:pt x="2511384" y="368393"/>
                    <a:pt x="2578806" y="407052"/>
                    <a:pt x="2651619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E564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016842" y="9442193"/>
            <a:ext cx="5872067" cy="57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5"/>
              </a:lnSpc>
              <a:spcBef>
                <a:spcPct val="0"/>
              </a:spcBef>
            </a:pPr>
            <a:r>
              <a:rPr lang="en-US" sz="3296">
                <a:solidFill>
                  <a:srgbClr val="FFFFFF"/>
                </a:solidFill>
                <a:latin typeface="Manjari Bold Bold"/>
              </a:rPr>
              <a:t>Protótipo Conceitual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936</Words>
  <Application>Microsoft Office PowerPoint</Application>
  <PresentationFormat>Personalizar</PresentationFormat>
  <Paragraphs>117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Fredoka One Bold</vt:lpstr>
      <vt:lpstr>Open Sans Light</vt:lpstr>
      <vt:lpstr>Calibri</vt:lpstr>
      <vt:lpstr>Arial</vt:lpstr>
      <vt:lpstr>Open Sans Light Bold</vt:lpstr>
      <vt:lpstr>Manjari Bold Bold</vt:lpstr>
      <vt:lpstr>Manjari Thin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Prato Cheio</dc:title>
  <cp:lastModifiedBy>Ana Carolina</cp:lastModifiedBy>
  <cp:revision>2</cp:revision>
  <dcterms:created xsi:type="dcterms:W3CDTF">2006-08-16T00:00:00Z</dcterms:created>
  <dcterms:modified xsi:type="dcterms:W3CDTF">2023-06-05T22:27:19Z</dcterms:modified>
  <dc:identifier>DAFkcBFpByY</dc:identifier>
</cp:coreProperties>
</file>